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84" r:id="rId2"/>
    <p:sldId id="295" r:id="rId3"/>
    <p:sldId id="267" r:id="rId4"/>
    <p:sldId id="268" r:id="rId5"/>
    <p:sldId id="296" r:id="rId6"/>
    <p:sldId id="299" r:id="rId7"/>
    <p:sldId id="300" r:id="rId8"/>
    <p:sldId id="301" r:id="rId9"/>
    <p:sldId id="276" r:id="rId10"/>
    <p:sldId id="258" r:id="rId11"/>
    <p:sldId id="283" r:id="rId12"/>
    <p:sldId id="285" r:id="rId13"/>
    <p:sldId id="263" r:id="rId14"/>
    <p:sldId id="264" r:id="rId15"/>
    <p:sldId id="265" r:id="rId16"/>
    <p:sldId id="277" r:id="rId17"/>
    <p:sldId id="269" r:id="rId18"/>
    <p:sldId id="270" r:id="rId19"/>
    <p:sldId id="271" r:id="rId20"/>
    <p:sldId id="278" r:id="rId21"/>
    <p:sldId id="279" r:id="rId22"/>
    <p:sldId id="287" r:id="rId23"/>
    <p:sldId id="288" r:id="rId24"/>
    <p:sldId id="272" r:id="rId25"/>
    <p:sldId id="280" r:id="rId26"/>
    <p:sldId id="273" r:id="rId27"/>
    <p:sldId id="292" r:id="rId28"/>
    <p:sldId id="297" r:id="rId29"/>
    <p:sldId id="294" r:id="rId30"/>
    <p:sldId id="293" r:id="rId31"/>
    <p:sldId id="290" r:id="rId32"/>
    <p:sldId id="289" r:id="rId33"/>
    <p:sldId id="291" r:id="rId34"/>
    <p:sldId id="2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5" d="100"/>
          <a:sy n="125" d="100"/>
        </p:scale>
        <p:origin x="215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133B-5436-4CCE-B2C5-D0B3D33C60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D312D6-5DAE-46FA-AA9D-2D637C347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79F404-9369-4B5D-BA7F-458094B1FF4F}"/>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5" name="Footer Placeholder 4">
            <a:extLst>
              <a:ext uri="{FF2B5EF4-FFF2-40B4-BE49-F238E27FC236}">
                <a16:creationId xmlns:a16="http://schemas.microsoft.com/office/drawing/2014/main" id="{4713104B-A132-4636-98A4-3E675E664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AA733B-D9A6-4656-86C9-F9BB8F782BEA}"/>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376062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73EE-5912-4671-9A9D-ED3B62E9F5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107850-073D-4837-956A-D09EAC4F6D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8DBAB1-137A-47CA-A2A1-32FB26B42ACE}"/>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5" name="Footer Placeholder 4">
            <a:extLst>
              <a:ext uri="{FF2B5EF4-FFF2-40B4-BE49-F238E27FC236}">
                <a16:creationId xmlns:a16="http://schemas.microsoft.com/office/drawing/2014/main" id="{C0866F8F-1DD9-4926-B6E1-E6F05CDA48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E3B84-0570-43A3-A04F-34131B9ABB27}"/>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302957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A81F81-D813-42F2-9D44-F364AE0F6D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120858-0DCB-45D2-97D5-B9B7D1CEC3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A25BBF-BC6E-4233-A424-1882B00AA55D}"/>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5" name="Footer Placeholder 4">
            <a:extLst>
              <a:ext uri="{FF2B5EF4-FFF2-40B4-BE49-F238E27FC236}">
                <a16:creationId xmlns:a16="http://schemas.microsoft.com/office/drawing/2014/main" id="{614AD12D-97BA-476E-8E94-37A74930A7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152E8-6243-4ED4-8E19-750DA7388303}"/>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264935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C0C7-633B-4E9D-A3E6-80884B1D5B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FFCCE6-CFB4-44CE-A3EE-F5CD55654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BC7C4A-FCCA-4137-8F86-5A269C100AAE}"/>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5" name="Footer Placeholder 4">
            <a:extLst>
              <a:ext uri="{FF2B5EF4-FFF2-40B4-BE49-F238E27FC236}">
                <a16:creationId xmlns:a16="http://schemas.microsoft.com/office/drawing/2014/main" id="{53F2BB5B-4944-423E-9578-8EEC72A96C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4E010A-4F14-4183-B7BD-C8EC1A33E7B1}"/>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59466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A736-B305-404D-9069-B3D518754B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12F6C0-04C0-4EC0-9A3A-FD7C9E7F9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73B6B6-8D82-4F63-8B5D-032ED9AE4D3C}"/>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5" name="Footer Placeholder 4">
            <a:extLst>
              <a:ext uri="{FF2B5EF4-FFF2-40B4-BE49-F238E27FC236}">
                <a16:creationId xmlns:a16="http://schemas.microsoft.com/office/drawing/2014/main" id="{FDB55E1A-ED73-4A77-9424-1353319408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49A9B-E614-402D-B623-2CD1D28E825C}"/>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98284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6C22-B698-47F2-9847-D65B554746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F409D4-907D-478D-8A4B-EF8B711CE3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9E50F82-91DB-4ADE-8496-C6D5261EEF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F4F7AC-6232-46E5-AE09-AA680362F21E}"/>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6" name="Footer Placeholder 5">
            <a:extLst>
              <a:ext uri="{FF2B5EF4-FFF2-40B4-BE49-F238E27FC236}">
                <a16:creationId xmlns:a16="http://schemas.microsoft.com/office/drawing/2014/main" id="{2F47263F-C301-42EC-9993-8FD6E8482B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60E898-6280-4A34-95D5-92B7B061C1F9}"/>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31110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91B9A-7036-4A72-8F8B-A9D8B874451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4CA0FC-5A92-45D9-A755-126C11A94F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6CC5E-1C33-46A3-B1AF-CB77DD7992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7B1B95-430E-4C86-AAFA-587D2D838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06A596-8D43-4E63-8067-3D688CBDE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8DA8FA-DE69-4A79-9CB9-628E9722FA79}"/>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8" name="Footer Placeholder 7">
            <a:extLst>
              <a:ext uri="{FF2B5EF4-FFF2-40B4-BE49-F238E27FC236}">
                <a16:creationId xmlns:a16="http://schemas.microsoft.com/office/drawing/2014/main" id="{E40785B5-6766-4C2D-9877-077DAFD189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A915D7-D629-43D9-A793-A459119C7D8E}"/>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4240810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FFCC-8312-418A-BAC5-EAE70C992E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1B6077-F0AB-499B-A403-B209D6248B86}"/>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4" name="Footer Placeholder 3">
            <a:extLst>
              <a:ext uri="{FF2B5EF4-FFF2-40B4-BE49-F238E27FC236}">
                <a16:creationId xmlns:a16="http://schemas.microsoft.com/office/drawing/2014/main" id="{24B7CFC5-8DF2-41D3-AB23-2C2543E64A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541DA1-3DD1-4A6F-9D18-46AE7CA98BA5}"/>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119646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B5B3C-D11C-4B25-9083-CEBF55443ACD}"/>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3" name="Footer Placeholder 2">
            <a:extLst>
              <a:ext uri="{FF2B5EF4-FFF2-40B4-BE49-F238E27FC236}">
                <a16:creationId xmlns:a16="http://schemas.microsoft.com/office/drawing/2014/main" id="{92149CC6-4FA6-4C74-9107-7638305FF07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BE73090-5334-4029-A7FE-1F0A8CD16A96}"/>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44295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E47E-48B7-4341-9233-96BB2F8E1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09FEC2-30CD-431E-84C4-58173E811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2C889C-71C6-4C3E-8054-B25C0C363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3F3DD-AF67-4816-9640-50C6C82D7006}"/>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6" name="Footer Placeholder 5">
            <a:extLst>
              <a:ext uri="{FF2B5EF4-FFF2-40B4-BE49-F238E27FC236}">
                <a16:creationId xmlns:a16="http://schemas.microsoft.com/office/drawing/2014/main" id="{F44AB90A-5B77-4158-AA66-C99ABAC01D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349BE8-4F81-41F0-B3A7-809FCF84E2EB}"/>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3470037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41CF-CFD7-4FD5-93F9-0B9D775F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9880B3-2F9B-4824-8F51-A193065F2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6ACB26-CD8A-4968-98AD-0217BCA36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6CE7E-DEC5-42E1-A08D-1FC91361502C}"/>
              </a:ext>
            </a:extLst>
          </p:cNvPr>
          <p:cNvSpPr>
            <a:spLocks noGrp="1"/>
          </p:cNvSpPr>
          <p:nvPr>
            <p:ph type="dt" sz="half" idx="10"/>
          </p:nvPr>
        </p:nvSpPr>
        <p:spPr/>
        <p:txBody>
          <a:bodyPr/>
          <a:lstStyle/>
          <a:p>
            <a:fld id="{A6196DA2-9268-4693-AA94-1AABC6220F46}" type="datetimeFigureOut">
              <a:rPr lang="en-GB" smtClean="0"/>
              <a:t>15/10/2022</a:t>
            </a:fld>
            <a:endParaRPr lang="en-GB"/>
          </a:p>
        </p:txBody>
      </p:sp>
      <p:sp>
        <p:nvSpPr>
          <p:cNvPr id="6" name="Footer Placeholder 5">
            <a:extLst>
              <a:ext uri="{FF2B5EF4-FFF2-40B4-BE49-F238E27FC236}">
                <a16:creationId xmlns:a16="http://schemas.microsoft.com/office/drawing/2014/main" id="{79C943F2-2B76-4263-8197-653558BA1A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DCD3A9-25C1-4675-9187-A9ECC719CDFA}"/>
              </a:ext>
            </a:extLst>
          </p:cNvPr>
          <p:cNvSpPr>
            <a:spLocks noGrp="1"/>
          </p:cNvSpPr>
          <p:nvPr>
            <p:ph type="sldNum" sz="quarter" idx="12"/>
          </p:nvPr>
        </p:nvSpPr>
        <p:spPr/>
        <p:txBody>
          <a:bodyPr/>
          <a:lstStyle/>
          <a:p>
            <a:fld id="{95D73BE4-7B19-4400-B013-A5C8046A33CF}" type="slidenum">
              <a:rPr lang="en-GB" smtClean="0"/>
              <a:t>‹#›</a:t>
            </a:fld>
            <a:endParaRPr lang="en-GB"/>
          </a:p>
        </p:txBody>
      </p:sp>
    </p:spTree>
    <p:extLst>
      <p:ext uri="{BB962C8B-B14F-4D97-AF65-F5344CB8AC3E}">
        <p14:creationId xmlns:p14="http://schemas.microsoft.com/office/powerpoint/2010/main" val="3889865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24CC8-F764-4039-B6F8-DCD811A609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EA1D9F-4DD1-47A1-98E1-ADAFB98E5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A5DBC1-FB86-4E96-B363-A71BF96C8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96DA2-9268-4693-AA94-1AABC6220F46}" type="datetimeFigureOut">
              <a:rPr lang="en-GB" smtClean="0"/>
              <a:t>15/10/2022</a:t>
            </a:fld>
            <a:endParaRPr lang="en-GB"/>
          </a:p>
        </p:txBody>
      </p:sp>
      <p:sp>
        <p:nvSpPr>
          <p:cNvPr id="5" name="Footer Placeholder 4">
            <a:extLst>
              <a:ext uri="{FF2B5EF4-FFF2-40B4-BE49-F238E27FC236}">
                <a16:creationId xmlns:a16="http://schemas.microsoft.com/office/drawing/2014/main" id="{9A0F0966-257E-4482-80A8-6569102F8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FCD058-E7EB-4E6E-BBF5-C3450D1898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73BE4-7B19-4400-B013-A5C8046A33CF}" type="slidenum">
              <a:rPr lang="en-GB" smtClean="0"/>
              <a:t>‹#›</a:t>
            </a:fld>
            <a:endParaRPr lang="en-GB"/>
          </a:p>
        </p:txBody>
      </p:sp>
    </p:spTree>
    <p:extLst>
      <p:ext uri="{BB962C8B-B14F-4D97-AF65-F5344CB8AC3E}">
        <p14:creationId xmlns:p14="http://schemas.microsoft.com/office/powerpoint/2010/main" val="1999029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heiq.com/products/functional-textile-technologies/heiq-viroblock/"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pn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jpg"/><Relationship Id="rId11" Type="http://schemas.openxmlformats.org/officeDocument/2006/relationships/image" Target="../media/image33.jpeg"/><Relationship Id="rId5" Type="http://schemas.openxmlformats.org/officeDocument/2006/relationships/image" Target="../media/image27.jpg"/><Relationship Id="rId15" Type="http://schemas.openxmlformats.org/officeDocument/2006/relationships/image" Target="../media/image36.png"/><Relationship Id="rId10" Type="http://schemas.openxmlformats.org/officeDocument/2006/relationships/image" Target="../media/image32.jpe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9.jp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png"/><Relationship Id="rId7" Type="http://schemas.openxmlformats.org/officeDocument/2006/relationships/image" Target="../media/image48.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png"/><Relationship Id="rId7" Type="http://schemas.openxmlformats.org/officeDocument/2006/relationships/image" Target="../media/image52.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EAFBF4-7FBC-4ADA-B942-0D43DB20AC31}"/>
              </a:ext>
            </a:extLst>
          </p:cNvPr>
          <p:cNvSpPr txBox="1"/>
          <p:nvPr/>
        </p:nvSpPr>
        <p:spPr>
          <a:xfrm>
            <a:off x="2661876" y="2125305"/>
            <a:ext cx="2651544" cy="3754874"/>
          </a:xfrm>
          <a:prstGeom prst="rect">
            <a:avLst/>
          </a:prstGeom>
          <a:noFill/>
        </p:spPr>
        <p:txBody>
          <a:bodyPr wrap="square">
            <a:spAutoFit/>
          </a:bodyPr>
          <a:lstStyle/>
          <a:p>
            <a:r>
              <a:rPr lang="en-GB" sz="2400" b="1" dirty="0">
                <a:solidFill>
                  <a:srgbClr val="98D4BD"/>
                </a:solidFill>
                <a:latin typeface="+mj-lt"/>
              </a:rPr>
              <a:t>ESSENTIALS</a:t>
            </a:r>
            <a:r>
              <a:rPr lang="en-GB" sz="2400" dirty="0">
                <a:solidFill>
                  <a:srgbClr val="98D4BD"/>
                </a:solidFill>
                <a:latin typeface="+mj-lt"/>
              </a:rPr>
              <a:t>  </a:t>
            </a:r>
          </a:p>
          <a:p>
            <a:endParaRPr lang="en-GB" sz="1200" dirty="0">
              <a:solidFill>
                <a:schemeClr val="bg1">
                  <a:lumMod val="50000"/>
                </a:schemeClr>
              </a:solidFill>
              <a:latin typeface="+mj-lt"/>
            </a:endParaRPr>
          </a:p>
          <a:p>
            <a:r>
              <a:rPr lang="en-GB" dirty="0">
                <a:solidFill>
                  <a:schemeClr val="bg1">
                    <a:lumMod val="50000"/>
                  </a:schemeClr>
                </a:solidFill>
                <a:latin typeface="+mj-lt"/>
              </a:rPr>
              <a:t>our entry+ range</a:t>
            </a:r>
          </a:p>
          <a:p>
            <a:endParaRPr lang="en-GB" sz="1200" dirty="0">
              <a:solidFill>
                <a:schemeClr val="bg1">
                  <a:lumMod val="50000"/>
                </a:schemeClr>
              </a:solidFill>
              <a:latin typeface="+mj-lt"/>
            </a:endParaRPr>
          </a:p>
          <a:p>
            <a:r>
              <a:rPr lang="en-GB" sz="1200" dirty="0">
                <a:solidFill>
                  <a:schemeClr val="bg1">
                    <a:lumMod val="50000"/>
                  </a:schemeClr>
                </a:solidFill>
                <a:latin typeface="+mj-lt"/>
              </a:rPr>
              <a:t>core options</a:t>
            </a:r>
          </a:p>
          <a:p>
            <a:pPr marL="285750" indent="-285750">
              <a:buFont typeface="Arial" panose="020B0604020202020204" pitchFamily="34" charset="0"/>
              <a:buChar char="•"/>
            </a:pPr>
            <a:r>
              <a:rPr lang="en-GB" sz="1200" dirty="0">
                <a:solidFill>
                  <a:schemeClr val="bg1">
                    <a:lumMod val="50000"/>
                  </a:schemeClr>
                </a:solidFill>
                <a:latin typeface="+mj-lt"/>
              </a:rPr>
              <a:t>fibre</a:t>
            </a:r>
          </a:p>
          <a:p>
            <a:pPr marL="285750" indent="-285750">
              <a:buFont typeface="Arial" panose="020B0604020202020204" pitchFamily="34" charset="0"/>
              <a:buChar char="•"/>
            </a:pPr>
            <a:r>
              <a:rPr lang="en-GB" sz="1200" dirty="0">
                <a:solidFill>
                  <a:schemeClr val="bg1">
                    <a:lumMod val="50000"/>
                  </a:schemeClr>
                </a:solidFill>
                <a:latin typeface="+mj-lt"/>
              </a:rPr>
              <a:t>fibre &amp; spring</a:t>
            </a:r>
          </a:p>
          <a:p>
            <a:endParaRPr lang="en-GB" sz="1200" dirty="0">
              <a:solidFill>
                <a:schemeClr val="bg1">
                  <a:lumMod val="50000"/>
                </a:schemeClr>
              </a:solidFill>
              <a:latin typeface="+mj-lt"/>
            </a:endParaRPr>
          </a:p>
          <a:p>
            <a:r>
              <a:rPr lang="en-GB" sz="1200" dirty="0">
                <a:solidFill>
                  <a:schemeClr val="bg1">
                    <a:lumMod val="50000"/>
                  </a:schemeClr>
                </a:solidFill>
                <a:latin typeface="+mj-lt"/>
              </a:rPr>
              <a:t>top cover</a:t>
            </a:r>
          </a:p>
          <a:p>
            <a:pPr marL="285750" indent="-285750">
              <a:buFont typeface="Arial" panose="020B0604020202020204" pitchFamily="34" charset="0"/>
              <a:buChar char="•"/>
            </a:pPr>
            <a:r>
              <a:rPr lang="en-GB" sz="1200" b="1" dirty="0" err="1">
                <a:solidFill>
                  <a:srgbClr val="98D4C6"/>
                </a:solidFill>
                <a:latin typeface="+mj-lt"/>
              </a:rPr>
              <a:t>kidtex</a:t>
            </a:r>
            <a:r>
              <a:rPr lang="en-GB" sz="1200" b="1" dirty="0">
                <a:solidFill>
                  <a:srgbClr val="98D4C6"/>
                </a:solidFill>
                <a:latin typeface="+mj-lt"/>
              </a:rPr>
              <a:t> eco 100 </a:t>
            </a:r>
          </a:p>
          <a:p>
            <a:pPr marL="285750" indent="-285750">
              <a:buFont typeface="Arial" panose="020B0604020202020204" pitchFamily="34" charset="0"/>
              <a:buChar char="•"/>
            </a:pPr>
            <a:r>
              <a:rPr lang="en-GB" sz="1200" dirty="0">
                <a:solidFill>
                  <a:schemeClr val="bg1">
                    <a:lumMod val="50000"/>
                  </a:schemeClr>
                </a:solidFill>
                <a:latin typeface="+mj-lt"/>
              </a:rPr>
              <a:t>hypo allergenic </a:t>
            </a:r>
          </a:p>
          <a:p>
            <a:pPr marL="285750" indent="-285750">
              <a:buFont typeface="Arial" panose="020B0604020202020204" pitchFamily="34" charset="0"/>
              <a:buChar char="•"/>
            </a:pPr>
            <a:r>
              <a:rPr lang="en-GB" sz="1200" dirty="0">
                <a:solidFill>
                  <a:schemeClr val="bg1">
                    <a:lumMod val="50000"/>
                  </a:schemeClr>
                </a:solidFill>
                <a:latin typeface="+mj-lt"/>
              </a:rPr>
              <a:t>ultrasonic quilting</a:t>
            </a:r>
          </a:p>
          <a:p>
            <a:pPr marL="285750" indent="-285750">
              <a:buFont typeface="Arial" panose="020B0604020202020204" pitchFamily="34" charset="0"/>
              <a:buChar char="•"/>
            </a:pPr>
            <a:r>
              <a:rPr lang="en-GB" sz="1200" dirty="0">
                <a:solidFill>
                  <a:schemeClr val="bg1">
                    <a:lumMod val="50000"/>
                  </a:schemeClr>
                </a:solidFill>
                <a:latin typeface="+mj-lt"/>
              </a:rPr>
              <a:t>wipe clean cover</a:t>
            </a:r>
          </a:p>
          <a:p>
            <a:pPr marL="285750" indent="-285750">
              <a:buFont typeface="Arial" panose="020B0604020202020204" pitchFamily="34" charset="0"/>
              <a:buChar char="•"/>
            </a:pPr>
            <a:r>
              <a:rPr lang="en-GB" sz="1200" dirty="0">
                <a:solidFill>
                  <a:schemeClr val="bg1">
                    <a:lumMod val="50000"/>
                  </a:schemeClr>
                </a:solidFill>
                <a:latin typeface="+mj-lt"/>
              </a:rPr>
              <a:t>one sleeping surface</a:t>
            </a:r>
          </a:p>
          <a:p>
            <a:pPr marL="285750" indent="-285750">
              <a:buFont typeface="Arial" panose="020B0604020202020204" pitchFamily="34" charset="0"/>
              <a:buChar char="•"/>
            </a:pPr>
            <a:endParaRPr lang="en-GB" sz="1200" dirty="0">
              <a:solidFill>
                <a:schemeClr val="bg1">
                  <a:lumMod val="50000"/>
                </a:schemeClr>
              </a:solidFill>
              <a:latin typeface="+mj-lt"/>
            </a:endParaRPr>
          </a:p>
          <a:p>
            <a:r>
              <a:rPr lang="en-GB" sz="1200" dirty="0">
                <a:solidFill>
                  <a:schemeClr val="bg1">
                    <a:lumMod val="50000"/>
                  </a:schemeClr>
                </a:solidFill>
                <a:latin typeface="+mj-lt"/>
              </a:rPr>
              <a:t>bottom cover</a:t>
            </a:r>
          </a:p>
          <a:p>
            <a:pPr marL="285750" indent="-285750">
              <a:buFont typeface="Arial" panose="020B0604020202020204" pitchFamily="34" charset="0"/>
              <a:buChar char="•"/>
            </a:pPr>
            <a:r>
              <a:rPr lang="en-GB" sz="1200" b="1" dirty="0" err="1">
                <a:solidFill>
                  <a:srgbClr val="98D4C6"/>
                </a:solidFill>
                <a:latin typeface="+mj-lt"/>
              </a:rPr>
              <a:t>kidtex</a:t>
            </a:r>
            <a:r>
              <a:rPr lang="en-GB" sz="1200" b="1" dirty="0">
                <a:solidFill>
                  <a:srgbClr val="98D4C6"/>
                </a:solidFill>
                <a:latin typeface="+mj-lt"/>
              </a:rPr>
              <a:t> non woven</a:t>
            </a:r>
            <a:endParaRPr lang="en-GB" sz="1200" b="1" dirty="0">
              <a:solidFill>
                <a:schemeClr val="bg1">
                  <a:lumMod val="50000"/>
                </a:schemeClr>
              </a:solidFill>
              <a:latin typeface="+mj-lt"/>
            </a:endParaRPr>
          </a:p>
          <a:p>
            <a:pPr marL="285750" indent="-285750">
              <a:buFont typeface="Arial" panose="020B0604020202020204" pitchFamily="34" charset="0"/>
              <a:buChar char="•"/>
            </a:pPr>
            <a:endParaRPr lang="en-GB" sz="1600" dirty="0">
              <a:solidFill>
                <a:schemeClr val="bg1">
                  <a:lumMod val="50000"/>
                </a:schemeClr>
              </a:solidFill>
              <a:latin typeface="+mj-lt"/>
            </a:endParaRPr>
          </a:p>
        </p:txBody>
      </p:sp>
      <p:sp>
        <p:nvSpPr>
          <p:cNvPr id="9" name="TextBox 8">
            <a:extLst>
              <a:ext uri="{FF2B5EF4-FFF2-40B4-BE49-F238E27FC236}">
                <a16:creationId xmlns:a16="http://schemas.microsoft.com/office/drawing/2014/main" id="{F596ADAF-96D6-4A54-B3AF-B42482F28456}"/>
              </a:ext>
            </a:extLst>
          </p:cNvPr>
          <p:cNvSpPr txBox="1"/>
          <p:nvPr/>
        </p:nvSpPr>
        <p:spPr>
          <a:xfrm>
            <a:off x="7617367" y="2162145"/>
            <a:ext cx="2585310" cy="4062651"/>
          </a:xfrm>
          <a:prstGeom prst="rect">
            <a:avLst/>
          </a:prstGeom>
          <a:noFill/>
        </p:spPr>
        <p:txBody>
          <a:bodyPr wrap="square">
            <a:spAutoFit/>
          </a:bodyPr>
          <a:lstStyle/>
          <a:p>
            <a:r>
              <a:rPr lang="en-GB" sz="2400" b="1" dirty="0">
                <a:solidFill>
                  <a:srgbClr val="F28D6E"/>
                </a:solidFill>
                <a:latin typeface="+mj-lt"/>
              </a:rPr>
              <a:t>VENTIFLOW</a:t>
            </a:r>
            <a:r>
              <a:rPr lang="en-GB" sz="2400" dirty="0">
                <a:solidFill>
                  <a:srgbClr val="F28D6E"/>
                </a:solidFill>
                <a:latin typeface="+mj-lt"/>
              </a:rPr>
              <a:t> </a:t>
            </a:r>
            <a:r>
              <a:rPr lang="en-GB" sz="1200" dirty="0">
                <a:solidFill>
                  <a:srgbClr val="F28D6E"/>
                </a:solidFill>
                <a:latin typeface="+mj-lt"/>
              </a:rPr>
              <a:t> </a:t>
            </a:r>
          </a:p>
          <a:p>
            <a:endParaRPr lang="en-GB" sz="1200" dirty="0">
              <a:solidFill>
                <a:schemeClr val="bg1">
                  <a:lumMod val="50000"/>
                </a:schemeClr>
              </a:solidFill>
              <a:latin typeface="+mj-lt"/>
            </a:endParaRPr>
          </a:p>
          <a:p>
            <a:r>
              <a:rPr lang="en-GB" dirty="0">
                <a:solidFill>
                  <a:schemeClr val="bg1">
                    <a:lumMod val="50000"/>
                  </a:schemeClr>
                </a:solidFill>
                <a:latin typeface="+mj-lt"/>
              </a:rPr>
              <a:t>our better range  </a:t>
            </a:r>
          </a:p>
          <a:p>
            <a:endParaRPr lang="en-GB" sz="1200" dirty="0">
              <a:solidFill>
                <a:schemeClr val="bg1">
                  <a:lumMod val="50000"/>
                </a:schemeClr>
              </a:solidFill>
              <a:latin typeface="+mj-lt"/>
            </a:endParaRPr>
          </a:p>
          <a:p>
            <a:r>
              <a:rPr lang="en-GB" sz="1200" dirty="0">
                <a:solidFill>
                  <a:schemeClr val="bg1">
                    <a:lumMod val="50000"/>
                  </a:schemeClr>
                </a:solidFill>
                <a:latin typeface="+mj-lt"/>
              </a:rPr>
              <a:t>core options</a:t>
            </a:r>
          </a:p>
          <a:p>
            <a:pPr marL="285750" indent="-285750">
              <a:buFont typeface="Arial" panose="020B0604020202020204" pitchFamily="34" charset="0"/>
              <a:buChar char="•"/>
            </a:pPr>
            <a:r>
              <a:rPr lang="en-GB" sz="1200" dirty="0">
                <a:solidFill>
                  <a:schemeClr val="bg1">
                    <a:lumMod val="50000"/>
                  </a:schemeClr>
                </a:solidFill>
                <a:latin typeface="+mj-lt"/>
              </a:rPr>
              <a:t>orthopaedic foam</a:t>
            </a:r>
          </a:p>
          <a:p>
            <a:pPr marL="285750" indent="-285750">
              <a:buFont typeface="Arial" panose="020B0604020202020204" pitchFamily="34" charset="0"/>
              <a:buChar char="•"/>
            </a:pPr>
            <a:r>
              <a:rPr lang="en-GB" sz="1200" dirty="0">
                <a:solidFill>
                  <a:schemeClr val="bg1">
                    <a:lumMod val="50000"/>
                  </a:schemeClr>
                </a:solidFill>
                <a:latin typeface="+mj-lt"/>
              </a:rPr>
              <a:t>foam &amp; pocket spring</a:t>
            </a:r>
          </a:p>
          <a:p>
            <a:pPr marL="285750" indent="-285750">
              <a:buFont typeface="Arial" panose="020B0604020202020204" pitchFamily="34" charset="0"/>
              <a:buChar char="•"/>
            </a:pPr>
            <a:r>
              <a:rPr lang="en-GB" sz="1200" dirty="0">
                <a:solidFill>
                  <a:schemeClr val="bg1">
                    <a:lumMod val="50000"/>
                  </a:schemeClr>
                </a:solidFill>
                <a:latin typeface="+mj-lt"/>
              </a:rPr>
              <a:t>dual core with coir</a:t>
            </a:r>
          </a:p>
          <a:p>
            <a:endParaRPr lang="en-GB" sz="1200" dirty="0">
              <a:solidFill>
                <a:schemeClr val="bg1">
                  <a:lumMod val="50000"/>
                </a:schemeClr>
              </a:solidFill>
              <a:latin typeface="+mj-lt"/>
            </a:endParaRPr>
          </a:p>
          <a:p>
            <a:r>
              <a:rPr lang="en-GB" sz="1200" dirty="0">
                <a:solidFill>
                  <a:schemeClr val="bg1">
                    <a:lumMod val="50000"/>
                  </a:schemeClr>
                </a:solidFill>
                <a:latin typeface="+mj-lt"/>
              </a:rPr>
              <a:t>top cover</a:t>
            </a:r>
          </a:p>
          <a:p>
            <a:pPr marL="285750" indent="-285750">
              <a:buFont typeface="Arial" panose="020B0604020202020204" pitchFamily="34" charset="0"/>
              <a:buChar char="•"/>
            </a:pPr>
            <a:r>
              <a:rPr lang="en-GB" sz="1200" dirty="0" err="1">
                <a:solidFill>
                  <a:srgbClr val="F28D6E"/>
                </a:solidFill>
                <a:latin typeface="+mj-lt"/>
              </a:rPr>
              <a:t>breathex</a:t>
            </a:r>
            <a:r>
              <a:rPr lang="en-GB" sz="1200" dirty="0">
                <a:solidFill>
                  <a:srgbClr val="F28D6E"/>
                </a:solidFill>
                <a:latin typeface="+mj-lt"/>
              </a:rPr>
              <a:t> airflow plus </a:t>
            </a:r>
          </a:p>
          <a:p>
            <a:pPr marL="285750" indent="-285750">
              <a:buFont typeface="Arial" panose="020B0604020202020204" pitchFamily="34" charset="0"/>
              <a:buChar char="•"/>
            </a:pPr>
            <a:r>
              <a:rPr lang="en-GB" sz="1200" dirty="0">
                <a:solidFill>
                  <a:schemeClr val="bg1">
                    <a:lumMod val="50000"/>
                  </a:schemeClr>
                </a:solidFill>
                <a:latin typeface="+mj-lt"/>
              </a:rPr>
              <a:t>hypo allergenic</a:t>
            </a:r>
          </a:p>
          <a:p>
            <a:pPr marL="285750" indent="-285750">
              <a:buFont typeface="Arial" panose="020B0604020202020204" pitchFamily="34" charset="0"/>
              <a:buChar char="•"/>
            </a:pPr>
            <a:r>
              <a:rPr lang="en-GB" sz="1200" dirty="0">
                <a:solidFill>
                  <a:schemeClr val="bg1">
                    <a:lumMod val="50000"/>
                  </a:schemeClr>
                </a:solidFill>
                <a:latin typeface="+mj-lt"/>
              </a:rPr>
              <a:t>knitted design</a:t>
            </a:r>
          </a:p>
          <a:p>
            <a:pPr marL="285750" indent="-285750">
              <a:buFont typeface="Arial" panose="020B0604020202020204" pitchFamily="34" charset="0"/>
              <a:buChar char="•"/>
            </a:pPr>
            <a:r>
              <a:rPr lang="en-GB" sz="1200" dirty="0">
                <a:solidFill>
                  <a:schemeClr val="bg1">
                    <a:lumMod val="50000"/>
                  </a:schemeClr>
                </a:solidFill>
                <a:latin typeface="+mj-lt"/>
              </a:rPr>
              <a:t>removable and washable </a:t>
            </a:r>
          </a:p>
          <a:p>
            <a:pPr marL="285750" indent="-285750">
              <a:buFont typeface="Arial" panose="020B0604020202020204" pitchFamily="34" charset="0"/>
              <a:buChar char="•"/>
            </a:pPr>
            <a:r>
              <a:rPr lang="en-GB" sz="1200" dirty="0">
                <a:solidFill>
                  <a:schemeClr val="bg1">
                    <a:lumMod val="50000"/>
                  </a:schemeClr>
                </a:solidFill>
                <a:latin typeface="+mj-lt"/>
              </a:rPr>
              <a:t>reversible mattress</a:t>
            </a:r>
          </a:p>
          <a:p>
            <a:pPr marL="285750" indent="-285750">
              <a:buFont typeface="Arial" panose="020B0604020202020204" pitchFamily="34" charset="0"/>
              <a:buChar char="•"/>
            </a:pPr>
            <a:r>
              <a:rPr lang="en-GB" sz="1200" dirty="0">
                <a:solidFill>
                  <a:schemeClr val="bg1">
                    <a:lumMod val="50000"/>
                  </a:schemeClr>
                </a:solidFill>
                <a:latin typeface="+mj-lt"/>
              </a:rPr>
              <a:t>two sleeping surfaces</a:t>
            </a:r>
          </a:p>
          <a:p>
            <a:pPr marL="285750" indent="-285750">
              <a:buFont typeface="Arial" panose="020B0604020202020204" pitchFamily="34" charset="0"/>
              <a:buChar char="•"/>
            </a:pPr>
            <a:endParaRPr lang="en-GB" sz="1200" dirty="0">
              <a:solidFill>
                <a:schemeClr val="bg1">
                  <a:lumMod val="50000"/>
                </a:schemeClr>
              </a:solidFill>
              <a:latin typeface="+mj-lt"/>
            </a:endParaRPr>
          </a:p>
          <a:p>
            <a:r>
              <a:rPr lang="en-GB" sz="1200" dirty="0">
                <a:solidFill>
                  <a:schemeClr val="bg1">
                    <a:lumMod val="50000"/>
                  </a:schemeClr>
                </a:solidFill>
                <a:latin typeface="+mj-lt"/>
              </a:rPr>
              <a:t>bottom cover</a:t>
            </a:r>
          </a:p>
          <a:p>
            <a:pPr marL="285750" indent="-285750">
              <a:buFont typeface="Arial" panose="020B0604020202020204" pitchFamily="34" charset="0"/>
              <a:buChar char="•"/>
            </a:pPr>
            <a:r>
              <a:rPr lang="en-GB" sz="1200" b="1" dirty="0" err="1">
                <a:solidFill>
                  <a:srgbClr val="F28D6E"/>
                </a:solidFill>
                <a:latin typeface="+mj-lt"/>
              </a:rPr>
              <a:t>supersoft</a:t>
            </a:r>
            <a:r>
              <a:rPr lang="en-GB" sz="1200" b="1" dirty="0">
                <a:solidFill>
                  <a:srgbClr val="F28D6E"/>
                </a:solidFill>
                <a:latin typeface="+mj-lt"/>
              </a:rPr>
              <a:t> </a:t>
            </a:r>
            <a:r>
              <a:rPr lang="en-GB" sz="1200" b="1" dirty="0" err="1">
                <a:solidFill>
                  <a:srgbClr val="F28D6E"/>
                </a:solidFill>
                <a:latin typeface="+mj-lt"/>
              </a:rPr>
              <a:t>permex</a:t>
            </a:r>
            <a:r>
              <a:rPr lang="en-GB" sz="1200" b="1" dirty="0">
                <a:solidFill>
                  <a:srgbClr val="F28D6E"/>
                </a:solidFill>
                <a:latin typeface="+mj-lt"/>
              </a:rPr>
              <a:t> plus</a:t>
            </a:r>
          </a:p>
          <a:p>
            <a:pPr marL="285750" indent="-285750">
              <a:buFont typeface="Arial" panose="020B0604020202020204" pitchFamily="34" charset="0"/>
              <a:buChar char="•"/>
            </a:pPr>
            <a:r>
              <a:rPr lang="en-GB" sz="1200" dirty="0">
                <a:solidFill>
                  <a:schemeClr val="bg1">
                    <a:lumMod val="50000"/>
                  </a:schemeClr>
                </a:solidFill>
                <a:latin typeface="+mj-lt"/>
              </a:rPr>
              <a:t>hypo allergenic </a:t>
            </a:r>
          </a:p>
        </p:txBody>
      </p:sp>
      <p:sp>
        <p:nvSpPr>
          <p:cNvPr id="10" name="TextBox 9">
            <a:extLst>
              <a:ext uri="{FF2B5EF4-FFF2-40B4-BE49-F238E27FC236}">
                <a16:creationId xmlns:a16="http://schemas.microsoft.com/office/drawing/2014/main" id="{11238F7A-49D3-4327-A387-0A01DDEFEC76}"/>
              </a:ext>
            </a:extLst>
          </p:cNvPr>
          <p:cNvSpPr txBox="1"/>
          <p:nvPr/>
        </p:nvSpPr>
        <p:spPr>
          <a:xfrm>
            <a:off x="10046945" y="2125305"/>
            <a:ext cx="2047398" cy="4247317"/>
          </a:xfrm>
          <a:prstGeom prst="rect">
            <a:avLst/>
          </a:prstGeom>
          <a:noFill/>
        </p:spPr>
        <p:txBody>
          <a:bodyPr wrap="square">
            <a:spAutoFit/>
          </a:bodyPr>
          <a:lstStyle/>
          <a:p>
            <a:r>
              <a:rPr lang="en-GB" sz="2400" b="1" dirty="0">
                <a:solidFill>
                  <a:srgbClr val="7030A0"/>
                </a:solidFill>
                <a:latin typeface="+mj-lt"/>
              </a:rPr>
              <a:t>TOTAL CAIR</a:t>
            </a:r>
            <a:r>
              <a:rPr lang="en-GB" sz="2400" b="1" dirty="0">
                <a:solidFill>
                  <a:schemeClr val="accent6">
                    <a:lumMod val="60000"/>
                    <a:lumOff val="40000"/>
                  </a:schemeClr>
                </a:solidFill>
                <a:latin typeface="+mj-lt"/>
              </a:rPr>
              <a:t>  </a:t>
            </a:r>
          </a:p>
          <a:p>
            <a:endParaRPr lang="en-GB" sz="1200" dirty="0">
              <a:solidFill>
                <a:schemeClr val="bg1">
                  <a:lumMod val="50000"/>
                </a:schemeClr>
              </a:solidFill>
              <a:latin typeface="+mj-lt"/>
            </a:endParaRPr>
          </a:p>
          <a:p>
            <a:r>
              <a:rPr lang="en-GB" dirty="0">
                <a:solidFill>
                  <a:schemeClr val="bg1">
                    <a:lumMod val="50000"/>
                  </a:schemeClr>
                </a:solidFill>
                <a:latin typeface="+mj-lt"/>
              </a:rPr>
              <a:t>our best range</a:t>
            </a:r>
          </a:p>
          <a:p>
            <a:endParaRPr lang="en-GB" sz="1200" dirty="0">
              <a:solidFill>
                <a:schemeClr val="bg1">
                  <a:lumMod val="50000"/>
                </a:schemeClr>
              </a:solidFill>
              <a:latin typeface="+mj-lt"/>
            </a:endParaRPr>
          </a:p>
          <a:p>
            <a:r>
              <a:rPr lang="en-GB" sz="1200" dirty="0">
                <a:solidFill>
                  <a:schemeClr val="bg1">
                    <a:lumMod val="50000"/>
                  </a:schemeClr>
                </a:solidFill>
                <a:latin typeface="+mj-lt"/>
              </a:rPr>
              <a:t>core options</a:t>
            </a:r>
          </a:p>
          <a:p>
            <a:pPr marL="285750" indent="-285750">
              <a:buFont typeface="Arial" panose="020B0604020202020204" pitchFamily="34" charset="0"/>
              <a:buChar char="•"/>
            </a:pPr>
            <a:r>
              <a:rPr lang="en-GB" sz="1200" dirty="0">
                <a:solidFill>
                  <a:schemeClr val="bg1">
                    <a:lumMod val="50000"/>
                  </a:schemeClr>
                </a:solidFill>
                <a:latin typeface="+mj-lt"/>
              </a:rPr>
              <a:t>orthopaedic </a:t>
            </a:r>
            <a:r>
              <a:rPr lang="en-GB" sz="1200" dirty="0" err="1">
                <a:solidFill>
                  <a:schemeClr val="bg1">
                    <a:lumMod val="50000"/>
                  </a:schemeClr>
                </a:solidFill>
                <a:latin typeface="+mj-lt"/>
              </a:rPr>
              <a:t>hygiena</a:t>
            </a:r>
            <a:r>
              <a:rPr lang="en-GB" sz="1200" dirty="0">
                <a:solidFill>
                  <a:schemeClr val="bg1">
                    <a:lumMod val="50000"/>
                  </a:schemeClr>
                </a:solidFill>
                <a:latin typeface="+mj-lt"/>
              </a:rPr>
              <a:t> core</a:t>
            </a:r>
          </a:p>
          <a:p>
            <a:endParaRPr lang="en-GB" sz="1200" dirty="0">
              <a:solidFill>
                <a:schemeClr val="bg1">
                  <a:lumMod val="50000"/>
                </a:schemeClr>
              </a:solidFill>
              <a:latin typeface="+mj-lt"/>
            </a:endParaRPr>
          </a:p>
          <a:p>
            <a:r>
              <a:rPr lang="en-GB" sz="1200" dirty="0">
                <a:solidFill>
                  <a:schemeClr val="bg1">
                    <a:lumMod val="50000"/>
                  </a:schemeClr>
                </a:solidFill>
                <a:latin typeface="+mj-lt"/>
              </a:rPr>
              <a:t>top cover</a:t>
            </a:r>
          </a:p>
          <a:p>
            <a:pPr marL="285750" indent="-285750">
              <a:buFont typeface="Arial" panose="020B0604020202020204" pitchFamily="34" charset="0"/>
              <a:buChar char="•"/>
            </a:pPr>
            <a:r>
              <a:rPr lang="en-GB" sz="1200" b="1" dirty="0" err="1">
                <a:solidFill>
                  <a:srgbClr val="7030A0"/>
                </a:solidFill>
                <a:latin typeface="+mj-lt"/>
              </a:rPr>
              <a:t>aerobliss</a:t>
            </a:r>
            <a:r>
              <a:rPr lang="en-GB" sz="1200" b="1" dirty="0">
                <a:solidFill>
                  <a:srgbClr val="F28D6E"/>
                </a:solidFill>
                <a:latin typeface="+mj-lt"/>
              </a:rPr>
              <a:t> </a:t>
            </a:r>
          </a:p>
          <a:p>
            <a:pPr marL="285750" indent="-285750">
              <a:buFont typeface="Arial" panose="020B0604020202020204" pitchFamily="34" charset="0"/>
              <a:buChar char="•"/>
            </a:pPr>
            <a:r>
              <a:rPr lang="en-GB" sz="1200" dirty="0">
                <a:solidFill>
                  <a:schemeClr val="bg1">
                    <a:lumMod val="50000"/>
                  </a:schemeClr>
                </a:solidFill>
                <a:latin typeface="+mj-lt"/>
              </a:rPr>
              <a:t>antimicrobial</a:t>
            </a:r>
          </a:p>
          <a:p>
            <a:pPr marL="285750" indent="-285750">
              <a:buFont typeface="Arial" panose="020B0604020202020204" pitchFamily="34" charset="0"/>
              <a:buChar char="•"/>
            </a:pPr>
            <a:r>
              <a:rPr lang="en-GB" sz="1200" dirty="0" err="1">
                <a:solidFill>
                  <a:schemeClr val="bg1">
                    <a:lumMod val="50000"/>
                  </a:schemeClr>
                </a:solidFill>
                <a:latin typeface="+mj-lt"/>
              </a:rPr>
              <a:t>viroblock</a:t>
            </a:r>
            <a:r>
              <a:rPr lang="en-GB" sz="1200" dirty="0">
                <a:solidFill>
                  <a:schemeClr val="bg1">
                    <a:lumMod val="50000"/>
                  </a:schemeClr>
                </a:solidFill>
                <a:latin typeface="+mj-lt"/>
              </a:rPr>
              <a:t> treatment </a:t>
            </a:r>
          </a:p>
          <a:p>
            <a:pPr marL="285750" indent="-285750">
              <a:buFont typeface="Arial" panose="020B0604020202020204" pitchFamily="34" charset="0"/>
              <a:buChar char="•"/>
            </a:pPr>
            <a:r>
              <a:rPr lang="en-GB" sz="1200" dirty="0">
                <a:solidFill>
                  <a:schemeClr val="bg1">
                    <a:lumMod val="50000"/>
                  </a:schemeClr>
                </a:solidFill>
                <a:latin typeface="+mj-lt"/>
              </a:rPr>
              <a:t>knitted swirl design</a:t>
            </a:r>
          </a:p>
          <a:p>
            <a:pPr marL="285750" indent="-285750">
              <a:buFont typeface="Arial" panose="020B0604020202020204" pitchFamily="34" charset="0"/>
              <a:buChar char="•"/>
            </a:pPr>
            <a:r>
              <a:rPr lang="en-GB" sz="1200" dirty="0">
                <a:solidFill>
                  <a:schemeClr val="bg1">
                    <a:lumMod val="50000"/>
                  </a:schemeClr>
                </a:solidFill>
                <a:latin typeface="+mj-lt"/>
              </a:rPr>
              <a:t>removable and washable</a:t>
            </a:r>
          </a:p>
          <a:p>
            <a:pPr marL="285750" indent="-285750">
              <a:buFont typeface="Arial" panose="020B0604020202020204" pitchFamily="34" charset="0"/>
              <a:buChar char="•"/>
            </a:pPr>
            <a:r>
              <a:rPr lang="en-GB" sz="1200" dirty="0">
                <a:solidFill>
                  <a:schemeClr val="bg1">
                    <a:lumMod val="50000"/>
                  </a:schemeClr>
                </a:solidFill>
                <a:latin typeface="+mj-lt"/>
              </a:rPr>
              <a:t>reversible mattress</a:t>
            </a:r>
          </a:p>
          <a:p>
            <a:pPr marL="285750" indent="-285750">
              <a:buFont typeface="Arial" panose="020B0604020202020204" pitchFamily="34" charset="0"/>
              <a:buChar char="•"/>
            </a:pPr>
            <a:r>
              <a:rPr lang="en-GB" sz="1200" dirty="0">
                <a:solidFill>
                  <a:schemeClr val="bg1">
                    <a:lumMod val="50000"/>
                  </a:schemeClr>
                </a:solidFill>
                <a:latin typeface="+mj-lt"/>
              </a:rPr>
              <a:t>two sleeping surfaces</a:t>
            </a:r>
          </a:p>
          <a:p>
            <a:pPr marL="285750" indent="-285750">
              <a:buFont typeface="Arial" panose="020B0604020202020204" pitchFamily="34" charset="0"/>
              <a:buChar char="•"/>
            </a:pPr>
            <a:r>
              <a:rPr lang="en-GB" sz="1200" dirty="0">
                <a:solidFill>
                  <a:schemeClr val="bg1">
                    <a:lumMod val="50000"/>
                  </a:schemeClr>
                </a:solidFill>
                <a:latin typeface="+mj-lt"/>
              </a:rPr>
              <a:t>four comfort options</a:t>
            </a:r>
          </a:p>
          <a:p>
            <a:pPr marL="285750" indent="-285750">
              <a:buFont typeface="Arial" panose="020B0604020202020204" pitchFamily="34" charset="0"/>
              <a:buChar char="•"/>
            </a:pPr>
            <a:endParaRPr lang="en-GB" sz="1200" dirty="0">
              <a:solidFill>
                <a:schemeClr val="bg1">
                  <a:lumMod val="50000"/>
                </a:schemeClr>
              </a:solidFill>
              <a:latin typeface="+mj-lt"/>
            </a:endParaRPr>
          </a:p>
          <a:p>
            <a:r>
              <a:rPr lang="en-GB" sz="1200" dirty="0">
                <a:solidFill>
                  <a:schemeClr val="bg1">
                    <a:lumMod val="50000"/>
                  </a:schemeClr>
                </a:solidFill>
                <a:latin typeface="+mj-lt"/>
              </a:rPr>
              <a:t>bottom cover</a:t>
            </a:r>
          </a:p>
          <a:p>
            <a:pPr marL="285750" indent="-285750">
              <a:buFont typeface="Arial" panose="020B0604020202020204" pitchFamily="34" charset="0"/>
              <a:buChar char="•"/>
            </a:pPr>
            <a:r>
              <a:rPr lang="en-GB" sz="1200" b="1" dirty="0">
                <a:solidFill>
                  <a:srgbClr val="7030A0"/>
                </a:solidFill>
                <a:latin typeface="+mj-lt"/>
              </a:rPr>
              <a:t>polka sonic</a:t>
            </a:r>
          </a:p>
          <a:p>
            <a:pPr marL="285750" indent="-285750">
              <a:buFont typeface="Arial" panose="020B0604020202020204" pitchFamily="34" charset="0"/>
              <a:buChar char="•"/>
            </a:pPr>
            <a:r>
              <a:rPr lang="en-GB" sz="1200" dirty="0">
                <a:solidFill>
                  <a:schemeClr val="bg1">
                    <a:lumMod val="50000"/>
                  </a:schemeClr>
                </a:solidFill>
                <a:latin typeface="+mj-lt"/>
              </a:rPr>
              <a:t>hypo allergenic </a:t>
            </a:r>
          </a:p>
          <a:p>
            <a:pPr marL="285750" indent="-285750">
              <a:buFont typeface="Arial" panose="020B0604020202020204" pitchFamily="34" charset="0"/>
              <a:buChar char="•"/>
            </a:pPr>
            <a:r>
              <a:rPr lang="en-GB" sz="1200" dirty="0">
                <a:solidFill>
                  <a:schemeClr val="bg1">
                    <a:lumMod val="50000"/>
                  </a:schemeClr>
                </a:solidFill>
                <a:latin typeface="+mj-lt"/>
              </a:rPr>
              <a:t>quilted dot design</a:t>
            </a:r>
          </a:p>
        </p:txBody>
      </p:sp>
      <p:sp>
        <p:nvSpPr>
          <p:cNvPr id="14" name="TextBox 13">
            <a:extLst>
              <a:ext uri="{FF2B5EF4-FFF2-40B4-BE49-F238E27FC236}">
                <a16:creationId xmlns:a16="http://schemas.microsoft.com/office/drawing/2014/main" id="{DF214D0B-14C8-472F-9617-C17D6B00A6B8}"/>
              </a:ext>
            </a:extLst>
          </p:cNvPr>
          <p:cNvSpPr txBox="1"/>
          <p:nvPr/>
        </p:nvSpPr>
        <p:spPr>
          <a:xfrm>
            <a:off x="5207180" y="2125305"/>
            <a:ext cx="2283496" cy="4431983"/>
          </a:xfrm>
          <a:prstGeom prst="rect">
            <a:avLst/>
          </a:prstGeom>
          <a:noFill/>
        </p:spPr>
        <p:txBody>
          <a:bodyPr wrap="square">
            <a:spAutoFit/>
          </a:bodyPr>
          <a:lstStyle/>
          <a:p>
            <a:r>
              <a:rPr lang="en-GB" sz="2400" b="1" dirty="0">
                <a:solidFill>
                  <a:schemeClr val="accent4">
                    <a:lumMod val="60000"/>
                    <a:lumOff val="40000"/>
                  </a:schemeClr>
                </a:solidFill>
                <a:latin typeface="+mj-lt"/>
              </a:rPr>
              <a:t>KIDTEX</a:t>
            </a:r>
            <a:r>
              <a:rPr lang="en-GB" sz="1800" b="1" dirty="0">
                <a:solidFill>
                  <a:schemeClr val="accent4">
                    <a:lumMod val="60000"/>
                    <a:lumOff val="40000"/>
                  </a:schemeClr>
                </a:solidFill>
                <a:latin typeface="+mj-lt"/>
              </a:rPr>
              <a:t> </a:t>
            </a:r>
          </a:p>
          <a:p>
            <a:endParaRPr lang="en-GB" sz="1200" dirty="0">
              <a:solidFill>
                <a:schemeClr val="bg1">
                  <a:lumMod val="50000"/>
                </a:schemeClr>
              </a:solidFill>
              <a:latin typeface="+mj-lt"/>
            </a:endParaRPr>
          </a:p>
          <a:p>
            <a:r>
              <a:rPr lang="en-GB" dirty="0">
                <a:solidFill>
                  <a:schemeClr val="bg1">
                    <a:lumMod val="50000"/>
                  </a:schemeClr>
                </a:solidFill>
                <a:latin typeface="+mj-lt"/>
              </a:rPr>
              <a:t>our good range</a:t>
            </a:r>
          </a:p>
          <a:p>
            <a:endParaRPr lang="en-GB" sz="1200" dirty="0">
              <a:solidFill>
                <a:schemeClr val="bg1">
                  <a:lumMod val="50000"/>
                </a:schemeClr>
              </a:solidFill>
              <a:latin typeface="+mj-lt"/>
            </a:endParaRPr>
          </a:p>
          <a:p>
            <a:r>
              <a:rPr lang="en-GB" sz="1200" dirty="0">
                <a:solidFill>
                  <a:schemeClr val="bg1">
                    <a:lumMod val="50000"/>
                  </a:schemeClr>
                </a:solidFill>
                <a:latin typeface="+mj-lt"/>
              </a:rPr>
              <a:t>core options</a:t>
            </a:r>
          </a:p>
          <a:p>
            <a:pPr marL="285750" indent="-285750">
              <a:buFont typeface="Arial" panose="020B0604020202020204" pitchFamily="34" charset="0"/>
              <a:buChar char="•"/>
            </a:pPr>
            <a:r>
              <a:rPr lang="en-GB" sz="1200" dirty="0">
                <a:solidFill>
                  <a:schemeClr val="bg1">
                    <a:lumMod val="50000"/>
                  </a:schemeClr>
                </a:solidFill>
                <a:latin typeface="+mj-lt"/>
              </a:rPr>
              <a:t>orthopaedic foam</a:t>
            </a:r>
          </a:p>
          <a:p>
            <a:pPr marL="285750" indent="-285750">
              <a:buFont typeface="Arial" panose="020B0604020202020204" pitchFamily="34" charset="0"/>
              <a:buChar char="•"/>
            </a:pPr>
            <a:r>
              <a:rPr lang="en-GB" sz="1200" dirty="0">
                <a:solidFill>
                  <a:schemeClr val="bg1">
                    <a:lumMod val="50000"/>
                  </a:schemeClr>
                </a:solidFill>
                <a:latin typeface="+mj-lt"/>
              </a:rPr>
              <a:t>foam &amp; spring</a:t>
            </a:r>
          </a:p>
          <a:p>
            <a:endParaRPr lang="en-GB" sz="1200" dirty="0">
              <a:solidFill>
                <a:schemeClr val="bg1">
                  <a:lumMod val="50000"/>
                </a:schemeClr>
              </a:solidFill>
              <a:latin typeface="+mj-lt"/>
            </a:endParaRPr>
          </a:p>
          <a:p>
            <a:r>
              <a:rPr lang="en-GB" sz="1200" dirty="0">
                <a:solidFill>
                  <a:schemeClr val="bg1">
                    <a:lumMod val="50000"/>
                  </a:schemeClr>
                </a:solidFill>
                <a:latin typeface="+mj-lt"/>
              </a:rPr>
              <a:t>top cover</a:t>
            </a:r>
          </a:p>
          <a:p>
            <a:pPr marL="285750" indent="-285750">
              <a:buFont typeface="Arial" panose="020B0604020202020204" pitchFamily="34" charset="0"/>
              <a:buChar char="•"/>
            </a:pPr>
            <a:r>
              <a:rPr lang="en-GB" sz="1200" b="1" dirty="0" err="1">
                <a:solidFill>
                  <a:schemeClr val="accent4">
                    <a:lumMod val="60000"/>
                    <a:lumOff val="40000"/>
                  </a:schemeClr>
                </a:solidFill>
                <a:latin typeface="+mj-lt"/>
              </a:rPr>
              <a:t>kidtex</a:t>
            </a:r>
            <a:r>
              <a:rPr lang="en-GB" sz="1200" b="1" dirty="0">
                <a:solidFill>
                  <a:schemeClr val="accent4">
                    <a:lumMod val="60000"/>
                    <a:lumOff val="40000"/>
                  </a:schemeClr>
                </a:solidFill>
                <a:latin typeface="+mj-lt"/>
              </a:rPr>
              <a:t> plus </a:t>
            </a:r>
          </a:p>
          <a:p>
            <a:pPr marL="285750" indent="-285750">
              <a:buFont typeface="Arial" panose="020B0604020202020204" pitchFamily="34" charset="0"/>
              <a:buChar char="•"/>
            </a:pPr>
            <a:r>
              <a:rPr lang="en-GB" sz="1200" dirty="0">
                <a:solidFill>
                  <a:schemeClr val="bg1">
                    <a:lumMod val="50000"/>
                  </a:schemeClr>
                </a:solidFill>
                <a:latin typeface="+mj-lt"/>
              </a:rPr>
              <a:t>hypo allergenic </a:t>
            </a:r>
          </a:p>
          <a:p>
            <a:pPr marL="285750" indent="-285750">
              <a:buFont typeface="Arial" panose="020B0604020202020204" pitchFamily="34" charset="0"/>
              <a:buChar char="•"/>
            </a:pPr>
            <a:r>
              <a:rPr lang="en-GB" sz="1200" dirty="0">
                <a:solidFill>
                  <a:schemeClr val="bg1">
                    <a:lumMod val="50000"/>
                  </a:schemeClr>
                </a:solidFill>
                <a:latin typeface="+mj-lt"/>
              </a:rPr>
              <a:t>ultrasonic quilting</a:t>
            </a:r>
          </a:p>
          <a:p>
            <a:pPr marL="285750" indent="-285750">
              <a:buFont typeface="Arial" panose="020B0604020202020204" pitchFamily="34" charset="0"/>
              <a:buChar char="•"/>
            </a:pPr>
            <a:r>
              <a:rPr lang="en-GB" sz="1200" dirty="0">
                <a:solidFill>
                  <a:schemeClr val="bg1">
                    <a:lumMod val="50000"/>
                  </a:schemeClr>
                </a:solidFill>
                <a:latin typeface="+mj-lt"/>
              </a:rPr>
              <a:t>wipe clean cover</a:t>
            </a:r>
          </a:p>
          <a:p>
            <a:pPr marL="285750" indent="-285750">
              <a:buFont typeface="Arial" panose="020B0604020202020204" pitchFamily="34" charset="0"/>
              <a:buChar char="•"/>
            </a:pPr>
            <a:r>
              <a:rPr lang="en-GB" sz="1200" dirty="0">
                <a:solidFill>
                  <a:schemeClr val="bg1">
                    <a:lumMod val="50000"/>
                  </a:schemeClr>
                </a:solidFill>
                <a:latin typeface="+mj-lt"/>
              </a:rPr>
              <a:t>reversible mattress</a:t>
            </a:r>
          </a:p>
          <a:p>
            <a:pPr marL="285750" indent="-285750">
              <a:buFont typeface="Arial" panose="020B0604020202020204" pitchFamily="34" charset="0"/>
              <a:buChar char="•"/>
            </a:pPr>
            <a:r>
              <a:rPr lang="en-GB" sz="1200" dirty="0">
                <a:solidFill>
                  <a:schemeClr val="bg1">
                    <a:lumMod val="50000"/>
                  </a:schemeClr>
                </a:solidFill>
                <a:latin typeface="+mj-lt"/>
              </a:rPr>
              <a:t>two sleeping surfaces</a:t>
            </a:r>
          </a:p>
          <a:p>
            <a:endParaRPr lang="en-GB" sz="1200" dirty="0">
              <a:solidFill>
                <a:schemeClr val="bg1">
                  <a:lumMod val="50000"/>
                </a:schemeClr>
              </a:solidFill>
              <a:latin typeface="+mj-lt"/>
            </a:endParaRPr>
          </a:p>
          <a:p>
            <a:r>
              <a:rPr lang="en-GB" sz="1200" dirty="0">
                <a:solidFill>
                  <a:schemeClr val="bg1">
                    <a:lumMod val="50000"/>
                  </a:schemeClr>
                </a:solidFill>
                <a:latin typeface="+mj-lt"/>
              </a:rPr>
              <a:t>bottom cover</a:t>
            </a:r>
          </a:p>
          <a:p>
            <a:pPr marL="285750" indent="-285750">
              <a:buFont typeface="Arial" panose="020B0604020202020204" pitchFamily="34" charset="0"/>
              <a:buChar char="•"/>
            </a:pPr>
            <a:r>
              <a:rPr lang="en-GB" sz="1200" b="1" dirty="0" err="1">
                <a:solidFill>
                  <a:schemeClr val="accent4">
                    <a:lumMod val="60000"/>
                    <a:lumOff val="40000"/>
                  </a:schemeClr>
                </a:solidFill>
                <a:latin typeface="+mj-lt"/>
              </a:rPr>
              <a:t>kidtex</a:t>
            </a:r>
            <a:r>
              <a:rPr lang="en-GB" sz="1200" b="1" dirty="0">
                <a:solidFill>
                  <a:schemeClr val="accent4">
                    <a:lumMod val="60000"/>
                    <a:lumOff val="40000"/>
                  </a:schemeClr>
                </a:solidFill>
                <a:latin typeface="+mj-lt"/>
              </a:rPr>
              <a:t> non woven</a:t>
            </a:r>
            <a:endParaRPr lang="en-GB" sz="1600" b="1" dirty="0">
              <a:solidFill>
                <a:schemeClr val="bg1">
                  <a:lumMod val="50000"/>
                </a:schemeClr>
              </a:solidFill>
              <a:latin typeface="+mj-lt"/>
            </a:endParaRPr>
          </a:p>
          <a:p>
            <a:endParaRPr lang="en-GB" sz="1600" dirty="0">
              <a:solidFill>
                <a:schemeClr val="bg1">
                  <a:lumMod val="50000"/>
                </a:schemeClr>
              </a:solidFill>
              <a:latin typeface="+mj-lt"/>
            </a:endParaRPr>
          </a:p>
          <a:p>
            <a:pPr marL="285750" indent="-285750">
              <a:buFont typeface="Arial" panose="020B0604020202020204" pitchFamily="34" charset="0"/>
              <a:buChar char="•"/>
            </a:pPr>
            <a:endParaRPr lang="en-GB" sz="1600" dirty="0">
              <a:solidFill>
                <a:schemeClr val="bg1">
                  <a:lumMod val="50000"/>
                </a:schemeClr>
              </a:solidFill>
              <a:latin typeface="+mj-lt"/>
            </a:endParaRPr>
          </a:p>
          <a:p>
            <a:pPr marL="285750" indent="-285750">
              <a:buFont typeface="Arial" panose="020B0604020202020204" pitchFamily="34" charset="0"/>
              <a:buChar char="•"/>
            </a:pPr>
            <a:endParaRPr lang="en-GB" sz="1600" dirty="0">
              <a:solidFill>
                <a:schemeClr val="bg1">
                  <a:lumMod val="50000"/>
                </a:schemeClr>
              </a:solidFill>
              <a:latin typeface="+mj-lt"/>
            </a:endParaRPr>
          </a:p>
        </p:txBody>
      </p:sp>
      <p:pic>
        <p:nvPicPr>
          <p:cNvPr id="16" name="9DFB6430-7B9A-4C10-8330-772F2DE4DC19" descr="Icon&#10;&#10;Description automatically generated with medium confidence">
            <a:extLst>
              <a:ext uri="{FF2B5EF4-FFF2-40B4-BE49-F238E27FC236}">
                <a16:creationId xmlns:a16="http://schemas.microsoft.com/office/drawing/2014/main" id="{55CC7D3D-E882-4164-BF0A-DB9FE64F0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277666" y="221789"/>
            <a:ext cx="2626786" cy="738784"/>
          </a:xfrm>
          <a:prstGeom prst="rect">
            <a:avLst/>
          </a:prstGeom>
          <a:noFill/>
          <a:ln w="12700">
            <a:noFill/>
          </a:ln>
        </p:spPr>
      </p:pic>
      <p:sp>
        <p:nvSpPr>
          <p:cNvPr id="17" name="TextBox 16">
            <a:extLst>
              <a:ext uri="{FF2B5EF4-FFF2-40B4-BE49-F238E27FC236}">
                <a16:creationId xmlns:a16="http://schemas.microsoft.com/office/drawing/2014/main" id="{7A29B528-CAE1-4A4A-BF83-3B519C553984}"/>
              </a:ext>
            </a:extLst>
          </p:cNvPr>
          <p:cNvSpPr txBox="1"/>
          <p:nvPr/>
        </p:nvSpPr>
        <p:spPr>
          <a:xfrm>
            <a:off x="287548" y="786256"/>
            <a:ext cx="9366824" cy="1107996"/>
          </a:xfrm>
          <a:prstGeom prst="rect">
            <a:avLst/>
          </a:prstGeom>
          <a:noFill/>
        </p:spPr>
        <p:txBody>
          <a:bodyPr wrap="square">
            <a:spAutoFit/>
          </a:bodyPr>
          <a:lstStyle/>
          <a:p>
            <a:r>
              <a:rPr lang="en-GB" sz="6600" dirty="0">
                <a:solidFill>
                  <a:schemeClr val="accent1">
                    <a:lumMod val="60000"/>
                    <a:lumOff val="40000"/>
                  </a:schemeClr>
                </a:solidFill>
                <a:latin typeface="+mj-lt"/>
              </a:rPr>
              <a:t>range overview</a:t>
            </a:r>
            <a:endParaRPr lang="en-GB" sz="6600" dirty="0">
              <a:latin typeface="+mj-lt"/>
            </a:endParaRPr>
          </a:p>
        </p:txBody>
      </p:sp>
      <p:sp>
        <p:nvSpPr>
          <p:cNvPr id="18" name="TextBox 17">
            <a:extLst>
              <a:ext uri="{FF2B5EF4-FFF2-40B4-BE49-F238E27FC236}">
                <a16:creationId xmlns:a16="http://schemas.microsoft.com/office/drawing/2014/main" id="{09EFC5F0-8282-4C35-B892-97D123889ED9}"/>
              </a:ext>
            </a:extLst>
          </p:cNvPr>
          <p:cNvSpPr txBox="1"/>
          <p:nvPr/>
        </p:nvSpPr>
        <p:spPr>
          <a:xfrm>
            <a:off x="39065" y="131472"/>
            <a:ext cx="3424571" cy="646331"/>
          </a:xfrm>
          <a:prstGeom prst="rect">
            <a:avLst/>
          </a:prstGeom>
          <a:noFill/>
        </p:spPr>
        <p:txBody>
          <a:bodyPr wrap="square">
            <a:spAutoFit/>
          </a:bodyPr>
          <a:lstStyle/>
          <a:p>
            <a:pPr algn="ctr"/>
            <a:r>
              <a:rPr lang="en-GB" sz="3600" dirty="0">
                <a:solidFill>
                  <a:schemeClr val="bg1">
                    <a:lumMod val="75000"/>
                  </a:schemeClr>
                </a:solidFill>
                <a:latin typeface="+mj-lt"/>
              </a:rPr>
              <a:t>from cots to kids</a:t>
            </a:r>
          </a:p>
        </p:txBody>
      </p:sp>
      <p:cxnSp>
        <p:nvCxnSpPr>
          <p:cNvPr id="3" name="Straight Connector 2">
            <a:extLst>
              <a:ext uri="{FF2B5EF4-FFF2-40B4-BE49-F238E27FC236}">
                <a16:creationId xmlns:a16="http://schemas.microsoft.com/office/drawing/2014/main" id="{9D96D859-3860-4451-ADDA-87B494F6DE5A}"/>
              </a:ext>
            </a:extLst>
          </p:cNvPr>
          <p:cNvCxnSpPr/>
          <p:nvPr/>
        </p:nvCxnSpPr>
        <p:spPr>
          <a:xfrm>
            <a:off x="4754238" y="2497787"/>
            <a:ext cx="0" cy="338239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2939C70-8BBB-4514-8CE1-7C02A65CAA65}"/>
              </a:ext>
            </a:extLst>
          </p:cNvPr>
          <p:cNvCxnSpPr/>
          <p:nvPr/>
        </p:nvCxnSpPr>
        <p:spPr>
          <a:xfrm>
            <a:off x="7279049" y="2459788"/>
            <a:ext cx="0" cy="338239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8CFDA0-F5D5-4E33-99BF-EA05A6A27CD4}"/>
              </a:ext>
            </a:extLst>
          </p:cNvPr>
          <p:cNvCxnSpPr/>
          <p:nvPr/>
        </p:nvCxnSpPr>
        <p:spPr>
          <a:xfrm>
            <a:off x="9820940" y="2497787"/>
            <a:ext cx="0" cy="338239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9F20F93-5023-4B03-8152-E0D0E72F3F36}"/>
              </a:ext>
            </a:extLst>
          </p:cNvPr>
          <p:cNvPicPr>
            <a:picLocks noChangeAspect="1"/>
          </p:cNvPicPr>
          <p:nvPr/>
        </p:nvPicPr>
        <p:blipFill rotWithShape="1">
          <a:blip r:embed="rId3"/>
          <a:srcRect l="7839" t="4095"/>
          <a:stretch/>
        </p:blipFill>
        <p:spPr>
          <a:xfrm>
            <a:off x="6181793" y="2152522"/>
            <a:ext cx="96001" cy="96420"/>
          </a:xfrm>
          <a:prstGeom prst="rect">
            <a:avLst/>
          </a:prstGeom>
        </p:spPr>
      </p:pic>
      <p:pic>
        <p:nvPicPr>
          <p:cNvPr id="24" name="Picture 23">
            <a:extLst>
              <a:ext uri="{FF2B5EF4-FFF2-40B4-BE49-F238E27FC236}">
                <a16:creationId xmlns:a16="http://schemas.microsoft.com/office/drawing/2014/main" id="{69A99F9D-80C8-4DCB-A335-505690CF49C7}"/>
              </a:ext>
            </a:extLst>
          </p:cNvPr>
          <p:cNvPicPr>
            <a:picLocks noChangeAspect="1"/>
          </p:cNvPicPr>
          <p:nvPr/>
        </p:nvPicPr>
        <p:blipFill rotWithShape="1">
          <a:blip r:embed="rId3"/>
          <a:srcRect l="7839" t="4095"/>
          <a:stretch/>
        </p:blipFill>
        <p:spPr>
          <a:xfrm>
            <a:off x="9182201" y="2167126"/>
            <a:ext cx="96001" cy="96420"/>
          </a:xfrm>
          <a:prstGeom prst="rect">
            <a:avLst/>
          </a:prstGeom>
        </p:spPr>
      </p:pic>
      <p:pic>
        <p:nvPicPr>
          <p:cNvPr id="25" name="Picture 24">
            <a:extLst>
              <a:ext uri="{FF2B5EF4-FFF2-40B4-BE49-F238E27FC236}">
                <a16:creationId xmlns:a16="http://schemas.microsoft.com/office/drawing/2014/main" id="{8B8D89EA-F5D4-49C3-A872-51043C800702}"/>
              </a:ext>
            </a:extLst>
          </p:cNvPr>
          <p:cNvPicPr>
            <a:picLocks noChangeAspect="1"/>
          </p:cNvPicPr>
          <p:nvPr/>
        </p:nvPicPr>
        <p:blipFill rotWithShape="1">
          <a:blip r:embed="rId3"/>
          <a:srcRect l="7839" t="4095"/>
          <a:stretch/>
        </p:blipFill>
        <p:spPr>
          <a:xfrm>
            <a:off x="11539008" y="2164137"/>
            <a:ext cx="96001" cy="96420"/>
          </a:xfrm>
          <a:prstGeom prst="rect">
            <a:avLst/>
          </a:prstGeom>
        </p:spPr>
      </p:pic>
      <p:cxnSp>
        <p:nvCxnSpPr>
          <p:cNvPr id="19" name="Straight Connector 18">
            <a:extLst>
              <a:ext uri="{FF2B5EF4-FFF2-40B4-BE49-F238E27FC236}">
                <a16:creationId xmlns:a16="http://schemas.microsoft.com/office/drawing/2014/main" id="{DA1C5538-733D-E1DC-9BF5-19FD1F053CC0}"/>
              </a:ext>
            </a:extLst>
          </p:cNvPr>
          <p:cNvCxnSpPr/>
          <p:nvPr/>
        </p:nvCxnSpPr>
        <p:spPr>
          <a:xfrm>
            <a:off x="2455098" y="2497787"/>
            <a:ext cx="0" cy="338239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104DC58-205C-861A-6648-558ABD9E1490}"/>
              </a:ext>
            </a:extLst>
          </p:cNvPr>
          <p:cNvSpPr txBox="1"/>
          <p:nvPr/>
        </p:nvSpPr>
        <p:spPr>
          <a:xfrm>
            <a:off x="238081" y="2125305"/>
            <a:ext cx="2651544" cy="3570208"/>
          </a:xfrm>
          <a:prstGeom prst="rect">
            <a:avLst/>
          </a:prstGeom>
          <a:noFill/>
        </p:spPr>
        <p:txBody>
          <a:bodyPr wrap="square">
            <a:spAutoFit/>
          </a:bodyPr>
          <a:lstStyle/>
          <a:p>
            <a:r>
              <a:rPr lang="en-GB" sz="2400" b="1" dirty="0" err="1">
                <a:solidFill>
                  <a:schemeClr val="bg2">
                    <a:lumMod val="25000"/>
                  </a:schemeClr>
                </a:solidFill>
                <a:latin typeface="+mj-lt"/>
              </a:rPr>
              <a:t>i</a:t>
            </a:r>
            <a:r>
              <a:rPr lang="en-GB" sz="2400" b="1" dirty="0">
                <a:solidFill>
                  <a:schemeClr val="bg2">
                    <a:lumMod val="25000"/>
                  </a:schemeClr>
                </a:solidFill>
                <a:latin typeface="+mj-lt"/>
              </a:rPr>
              <a:t>-Deal</a:t>
            </a:r>
            <a:r>
              <a:rPr lang="en-GB" sz="2400" dirty="0">
                <a:solidFill>
                  <a:schemeClr val="bg2">
                    <a:lumMod val="25000"/>
                  </a:schemeClr>
                </a:solidFill>
                <a:latin typeface="+mj-lt"/>
              </a:rPr>
              <a:t>  </a:t>
            </a:r>
          </a:p>
          <a:p>
            <a:endParaRPr lang="en-GB" sz="1200" dirty="0">
              <a:solidFill>
                <a:schemeClr val="bg1">
                  <a:lumMod val="50000"/>
                </a:schemeClr>
              </a:solidFill>
              <a:latin typeface="+mj-lt"/>
            </a:endParaRPr>
          </a:p>
          <a:p>
            <a:r>
              <a:rPr lang="en-GB" dirty="0">
                <a:solidFill>
                  <a:schemeClr val="bg1">
                    <a:lumMod val="50000"/>
                  </a:schemeClr>
                </a:solidFill>
                <a:latin typeface="+mj-lt"/>
              </a:rPr>
              <a:t>our entry level range</a:t>
            </a:r>
          </a:p>
          <a:p>
            <a:endParaRPr lang="en-GB" sz="1200" dirty="0">
              <a:solidFill>
                <a:schemeClr val="bg1">
                  <a:lumMod val="50000"/>
                </a:schemeClr>
              </a:solidFill>
              <a:latin typeface="+mj-lt"/>
            </a:endParaRPr>
          </a:p>
          <a:p>
            <a:r>
              <a:rPr lang="en-GB" sz="1200" dirty="0">
                <a:solidFill>
                  <a:schemeClr val="bg1">
                    <a:lumMod val="50000"/>
                  </a:schemeClr>
                </a:solidFill>
                <a:latin typeface="+mj-lt"/>
              </a:rPr>
              <a:t>core options</a:t>
            </a:r>
          </a:p>
          <a:p>
            <a:pPr marL="285750" indent="-285750">
              <a:buFont typeface="Arial" panose="020B0604020202020204" pitchFamily="34" charset="0"/>
              <a:buChar char="•"/>
            </a:pPr>
            <a:r>
              <a:rPr lang="en-GB" sz="1200" dirty="0">
                <a:solidFill>
                  <a:schemeClr val="bg1">
                    <a:lumMod val="50000"/>
                  </a:schemeClr>
                </a:solidFill>
                <a:latin typeface="+mj-lt"/>
              </a:rPr>
              <a:t>fibre</a:t>
            </a:r>
          </a:p>
          <a:p>
            <a:pPr marL="285750" indent="-285750">
              <a:buFont typeface="Arial" panose="020B0604020202020204" pitchFamily="34" charset="0"/>
              <a:buChar char="•"/>
            </a:pPr>
            <a:r>
              <a:rPr lang="en-GB" sz="1200" dirty="0">
                <a:solidFill>
                  <a:schemeClr val="bg1">
                    <a:lumMod val="50000"/>
                  </a:schemeClr>
                </a:solidFill>
                <a:latin typeface="+mj-lt"/>
              </a:rPr>
              <a:t>fibre &amp; spring</a:t>
            </a:r>
          </a:p>
          <a:p>
            <a:endParaRPr lang="en-GB" sz="1200" dirty="0">
              <a:solidFill>
                <a:schemeClr val="bg1">
                  <a:lumMod val="50000"/>
                </a:schemeClr>
              </a:solidFill>
              <a:latin typeface="+mj-lt"/>
            </a:endParaRPr>
          </a:p>
          <a:p>
            <a:r>
              <a:rPr lang="en-GB" sz="1200" dirty="0">
                <a:solidFill>
                  <a:schemeClr val="bg1">
                    <a:lumMod val="50000"/>
                  </a:schemeClr>
                </a:solidFill>
                <a:latin typeface="+mj-lt"/>
              </a:rPr>
              <a:t>top cover</a:t>
            </a:r>
          </a:p>
          <a:p>
            <a:pPr marL="285750" indent="-285750">
              <a:buFont typeface="Arial" panose="020B0604020202020204" pitchFamily="34" charset="0"/>
              <a:buChar char="•"/>
            </a:pPr>
            <a:r>
              <a:rPr lang="en-GB" sz="1200" b="1" dirty="0" err="1">
                <a:solidFill>
                  <a:schemeClr val="bg2">
                    <a:lumMod val="25000"/>
                  </a:schemeClr>
                </a:solidFill>
                <a:latin typeface="+mj-lt"/>
              </a:rPr>
              <a:t>kidtex</a:t>
            </a:r>
            <a:r>
              <a:rPr lang="en-GB" sz="1200" b="1" dirty="0">
                <a:solidFill>
                  <a:schemeClr val="bg2">
                    <a:lumMod val="25000"/>
                  </a:schemeClr>
                </a:solidFill>
                <a:latin typeface="+mj-lt"/>
              </a:rPr>
              <a:t> eco 80 Supersoft</a:t>
            </a:r>
          </a:p>
          <a:p>
            <a:pPr marL="285750" indent="-285750">
              <a:buFont typeface="Arial" panose="020B0604020202020204" pitchFamily="34" charset="0"/>
              <a:buChar char="•"/>
            </a:pPr>
            <a:r>
              <a:rPr lang="en-GB" sz="1200" dirty="0">
                <a:solidFill>
                  <a:schemeClr val="bg1">
                    <a:lumMod val="50000"/>
                  </a:schemeClr>
                </a:solidFill>
                <a:latin typeface="+mj-lt"/>
              </a:rPr>
              <a:t>hypo allergenic </a:t>
            </a:r>
          </a:p>
          <a:p>
            <a:pPr marL="285750" indent="-285750">
              <a:buFont typeface="Arial" panose="020B0604020202020204" pitchFamily="34" charset="0"/>
              <a:buChar char="•"/>
            </a:pPr>
            <a:r>
              <a:rPr lang="en-GB" sz="1200" dirty="0">
                <a:solidFill>
                  <a:schemeClr val="bg1">
                    <a:lumMod val="50000"/>
                  </a:schemeClr>
                </a:solidFill>
                <a:latin typeface="+mj-lt"/>
              </a:rPr>
              <a:t>wipe clean cover</a:t>
            </a:r>
          </a:p>
          <a:p>
            <a:pPr marL="285750" indent="-285750">
              <a:buFont typeface="Arial" panose="020B0604020202020204" pitchFamily="34" charset="0"/>
              <a:buChar char="•"/>
            </a:pPr>
            <a:r>
              <a:rPr lang="en-GB" sz="1200" dirty="0">
                <a:solidFill>
                  <a:schemeClr val="bg1">
                    <a:lumMod val="50000"/>
                  </a:schemeClr>
                </a:solidFill>
                <a:latin typeface="+mj-lt"/>
              </a:rPr>
              <a:t>one sleeping surface</a:t>
            </a:r>
          </a:p>
          <a:p>
            <a:pPr marL="285750" indent="-285750">
              <a:buFont typeface="Arial" panose="020B0604020202020204" pitchFamily="34" charset="0"/>
              <a:buChar char="•"/>
            </a:pPr>
            <a:endParaRPr lang="en-GB" sz="1200" dirty="0">
              <a:solidFill>
                <a:schemeClr val="bg1">
                  <a:lumMod val="50000"/>
                </a:schemeClr>
              </a:solidFill>
              <a:latin typeface="+mj-lt"/>
            </a:endParaRPr>
          </a:p>
          <a:p>
            <a:r>
              <a:rPr lang="en-GB" sz="1200" dirty="0">
                <a:solidFill>
                  <a:schemeClr val="bg1">
                    <a:lumMod val="50000"/>
                  </a:schemeClr>
                </a:solidFill>
                <a:latin typeface="+mj-lt"/>
              </a:rPr>
              <a:t>bottom cover</a:t>
            </a:r>
          </a:p>
          <a:p>
            <a:pPr marL="285750" indent="-285750">
              <a:buFont typeface="Arial" panose="020B0604020202020204" pitchFamily="34" charset="0"/>
              <a:buChar char="•"/>
            </a:pPr>
            <a:r>
              <a:rPr lang="en-GB" sz="1200" b="1" dirty="0" err="1">
                <a:solidFill>
                  <a:schemeClr val="bg2">
                    <a:lumMod val="25000"/>
                  </a:schemeClr>
                </a:solidFill>
                <a:latin typeface="+mj-lt"/>
              </a:rPr>
              <a:t>kidtex</a:t>
            </a:r>
            <a:r>
              <a:rPr lang="en-GB" sz="1200" b="1" dirty="0">
                <a:solidFill>
                  <a:schemeClr val="bg2">
                    <a:lumMod val="25000"/>
                  </a:schemeClr>
                </a:solidFill>
                <a:latin typeface="+mj-lt"/>
              </a:rPr>
              <a:t> non woven</a:t>
            </a:r>
          </a:p>
          <a:p>
            <a:pPr marL="285750" indent="-285750">
              <a:buFont typeface="Arial" panose="020B0604020202020204" pitchFamily="34" charset="0"/>
              <a:buChar char="•"/>
            </a:pPr>
            <a:endParaRPr lang="en-GB" sz="1600" dirty="0">
              <a:solidFill>
                <a:schemeClr val="bg1">
                  <a:lumMod val="50000"/>
                </a:schemeClr>
              </a:solidFill>
              <a:latin typeface="+mj-lt"/>
            </a:endParaRPr>
          </a:p>
        </p:txBody>
      </p:sp>
    </p:spTree>
    <p:extLst>
      <p:ext uri="{BB962C8B-B14F-4D97-AF65-F5344CB8AC3E}">
        <p14:creationId xmlns:p14="http://schemas.microsoft.com/office/powerpoint/2010/main" val="2385425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3794961" y="155231"/>
            <a:ext cx="4181383" cy="369332"/>
          </a:xfrm>
          <a:prstGeom prst="rect">
            <a:avLst/>
          </a:prstGeom>
          <a:noFill/>
        </p:spPr>
        <p:txBody>
          <a:bodyPr wrap="square" rtlCol="0">
            <a:spAutoFit/>
          </a:bodyPr>
          <a:lstStyle/>
          <a:p>
            <a:pPr algn="ctr"/>
            <a:r>
              <a:rPr lang="en-GB" u="sng" dirty="0">
                <a:solidFill>
                  <a:srgbClr val="00CC66"/>
                </a:solidFill>
                <a:latin typeface="Arial Black" panose="020B0A04020102020204" pitchFamily="34" charset="0"/>
              </a:rPr>
              <a:t>Essentials Range</a:t>
            </a:r>
          </a:p>
        </p:txBody>
      </p:sp>
      <p:pic>
        <p:nvPicPr>
          <p:cNvPr id="15" name="Picture 14">
            <a:extLst>
              <a:ext uri="{FF2B5EF4-FFF2-40B4-BE49-F238E27FC236}">
                <a16:creationId xmlns:a16="http://schemas.microsoft.com/office/drawing/2014/main" id="{3740DC16-C5ED-4F4C-94D1-CB45F211CD9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1389717" y="133443"/>
            <a:ext cx="2000250" cy="2108177"/>
          </a:xfrm>
          <a:prstGeom prst="rect">
            <a:avLst/>
          </a:prstGeom>
        </p:spPr>
      </p:pic>
      <p:sp>
        <p:nvSpPr>
          <p:cNvPr id="23" name="TextBox 22">
            <a:extLst>
              <a:ext uri="{FF2B5EF4-FFF2-40B4-BE49-F238E27FC236}">
                <a16:creationId xmlns:a16="http://schemas.microsoft.com/office/drawing/2014/main" id="{BA441711-9BE6-4769-89F1-74ECDD72AE7B}"/>
              </a:ext>
            </a:extLst>
          </p:cNvPr>
          <p:cNvSpPr txBox="1"/>
          <p:nvPr/>
        </p:nvSpPr>
        <p:spPr>
          <a:xfrm>
            <a:off x="3208008" y="1567832"/>
            <a:ext cx="5775984" cy="369332"/>
          </a:xfrm>
          <a:prstGeom prst="rect">
            <a:avLst/>
          </a:prstGeom>
          <a:noFill/>
        </p:spPr>
        <p:txBody>
          <a:bodyPr wrap="square" rtlCol="0">
            <a:spAutoFit/>
          </a:bodyPr>
          <a:lstStyle/>
          <a:p>
            <a:pPr algn="ctr"/>
            <a:r>
              <a:rPr lang="en-GB" u="sng" dirty="0">
                <a:latin typeface="Arial Black" panose="020B0A04020102020204" pitchFamily="34" charset="0"/>
              </a:rPr>
              <a:t>Essentials Fibre – Wipe Clean Cover</a:t>
            </a:r>
          </a:p>
        </p:txBody>
      </p:sp>
      <p:sp>
        <p:nvSpPr>
          <p:cNvPr id="27" name="TextBox 26">
            <a:extLst>
              <a:ext uri="{FF2B5EF4-FFF2-40B4-BE49-F238E27FC236}">
                <a16:creationId xmlns:a16="http://schemas.microsoft.com/office/drawing/2014/main" id="{F3E59E0C-D154-4C0E-925A-AD34031A5F59}"/>
              </a:ext>
            </a:extLst>
          </p:cNvPr>
          <p:cNvSpPr txBox="1"/>
          <p:nvPr/>
        </p:nvSpPr>
        <p:spPr>
          <a:xfrm>
            <a:off x="1482679" y="2251671"/>
            <a:ext cx="5366272" cy="4708981"/>
          </a:xfrm>
          <a:prstGeom prst="rect">
            <a:avLst/>
          </a:prstGeom>
          <a:noFill/>
        </p:spPr>
        <p:txBody>
          <a:bodyPr wrap="square" rtlCol="0">
            <a:spAutoFit/>
          </a:bodyPr>
          <a:lstStyle/>
          <a:p>
            <a:pPr marL="171450" indent="-171450">
              <a:buFont typeface="Arial" panose="020B0604020202020204" pitchFamily="34" charset="0"/>
              <a:buChar char="•"/>
            </a:pPr>
            <a:r>
              <a:rPr lang="en-GB" sz="1200" dirty="0"/>
              <a:t>A mattress offering essential comfort and support for your baby. </a:t>
            </a:r>
          </a:p>
          <a:p>
            <a:pPr marL="171450" indent="-171450">
              <a:buFont typeface="Arial" panose="020B0604020202020204" pitchFamily="34" charset="0"/>
              <a:buChar char="•"/>
            </a:pPr>
            <a:r>
              <a:rPr lang="en-GB" sz="1200" dirty="0"/>
              <a:t>The PVC free </a:t>
            </a:r>
            <a:r>
              <a:rPr lang="en-GB" sz="1200" dirty="0" err="1"/>
              <a:t>Kidtex</a:t>
            </a:r>
            <a:r>
              <a:rPr lang="en-GB" sz="1200" dirty="0"/>
              <a:t> Eco 100 hypo-allergenic wipe clean quilted mattress cover helps to maintain temperature and comfort for the correct sleeping environment for your child and features a micropore cover which enhances breathability and air circulation for your child. </a:t>
            </a:r>
          </a:p>
          <a:p>
            <a:pPr marL="171450" indent="-171450">
              <a:buFont typeface="Arial" panose="020B0604020202020204" pitchFamily="34" charset="0"/>
              <a:buChar char="•"/>
            </a:pPr>
            <a:r>
              <a:rPr lang="en-GB" sz="1200" dirty="0"/>
              <a:t>The wipe clean cover keeps the mattress interior fresh and clean, reducing the causes of allergies…</a:t>
            </a:r>
            <a:r>
              <a:rPr lang="en-GB" sz="1200" dirty="0">
                <a:solidFill>
                  <a:prstClr val="black"/>
                </a:solidFill>
              </a:rPr>
              <a:t>.perfect when potty training or when your child has a little accident</a:t>
            </a:r>
            <a:endParaRPr lang="en-GB" sz="1200" dirty="0"/>
          </a:p>
          <a:p>
            <a:pPr marL="171450" indent="-171450">
              <a:buFont typeface="Arial" panose="020B0604020202020204" pitchFamily="34" charset="0"/>
              <a:buChar char="•"/>
            </a:pPr>
            <a:r>
              <a:rPr lang="en-GB" sz="1200" dirty="0"/>
              <a:t>The </a:t>
            </a:r>
            <a:r>
              <a:rPr lang="en-GB" sz="1200" dirty="0" err="1"/>
              <a:t>FibRe</a:t>
            </a:r>
            <a:r>
              <a:rPr lang="en-GB" sz="1200" baseline="30000" dirty="0" err="1"/>
              <a:t>TM</a:t>
            </a:r>
            <a:r>
              <a:rPr lang="en-GB" sz="1200" dirty="0"/>
              <a:t> used in the inner core has the correct balance between density and firmness to provide ideal spinal support and comfort for your child, and is free from any PVC or plasticisers, being manufactured from recycled fibre ensuring kindness to both your baby and the environment. </a:t>
            </a:r>
          </a:p>
          <a:p>
            <a:pPr marL="171450" indent="-171450">
              <a:buFont typeface="Arial" panose="020B0604020202020204" pitchFamily="34" charset="0"/>
              <a:buChar cha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p>
          <a:p>
            <a:pPr marL="171450" indent="-171450">
              <a:buFont typeface="Arial" panose="020B0604020202020204" pitchFamily="34" charset="0"/>
              <a:buChar cha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indent="-171450">
              <a:buFont typeface="Arial" panose="020B0604020202020204" pitchFamily="34" charset="0"/>
              <a:buChar char="•"/>
            </a:pPr>
            <a:r>
              <a:rPr lang="en-GB" sz="1200" dirty="0"/>
              <a:t>Crib and Moses - Suitable from birth to 12 months  (approx.)</a:t>
            </a:r>
          </a:p>
          <a:p>
            <a:pPr marL="171450" indent="-171450">
              <a:buFont typeface="Arial" panose="020B0604020202020204" pitchFamily="34" charset="0"/>
              <a:buChar char="•"/>
            </a:pPr>
            <a:r>
              <a:rPr lang="en-GB" sz="1200" dirty="0"/>
              <a:t>Cot and </a:t>
            </a:r>
            <a:r>
              <a:rPr lang="en-GB" sz="1200" dirty="0" err="1"/>
              <a:t>Cotbed</a:t>
            </a:r>
            <a:r>
              <a:rPr lang="en-GB" sz="1200" dirty="0"/>
              <a:t> – Suitable from birth to 2 years (approx.)</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This product is fully tested and complies with the relevant UK safety regulations - BS EN 16890, BS 1877-10, BS 7177 and EN 71.</a:t>
            </a:r>
          </a:p>
          <a:p>
            <a:endParaRPr lang="en-GB" sz="1200" dirty="0"/>
          </a:p>
          <a:p>
            <a:endParaRPr lang="en-GB" sz="1200" dirty="0"/>
          </a:p>
        </p:txBody>
      </p:sp>
      <p:pic>
        <p:nvPicPr>
          <p:cNvPr id="8" name="Picture 7" descr="Diagram&#10;&#10;Description automatically generated">
            <a:extLst>
              <a:ext uri="{FF2B5EF4-FFF2-40B4-BE49-F238E27FC236}">
                <a16:creationId xmlns:a16="http://schemas.microsoft.com/office/drawing/2014/main" id="{A960572C-B954-40CF-8BDE-1489259DE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541" y="2241620"/>
            <a:ext cx="4103621" cy="4103621"/>
          </a:xfrm>
          <a:prstGeom prst="rect">
            <a:avLst/>
          </a:prstGeom>
        </p:spPr>
      </p:pic>
      <p:pic>
        <p:nvPicPr>
          <p:cNvPr id="17" name="Picture 16">
            <a:extLst>
              <a:ext uri="{FF2B5EF4-FFF2-40B4-BE49-F238E27FC236}">
                <a16:creationId xmlns:a16="http://schemas.microsoft.com/office/drawing/2014/main" id="{4021D718-9369-4A2D-B9ED-4430F61916FB}"/>
              </a:ext>
            </a:extLst>
          </p:cNvPr>
          <p:cNvPicPr>
            <a:picLocks noChangeAspect="1"/>
          </p:cNvPicPr>
          <p:nvPr/>
        </p:nvPicPr>
        <p:blipFill rotWithShape="1">
          <a:blip r:embed="rId4"/>
          <a:srcRect l="47122" t="66698" r="42942" b="8908"/>
          <a:stretch/>
        </p:blipFill>
        <p:spPr>
          <a:xfrm>
            <a:off x="9236" y="6115501"/>
            <a:ext cx="552505" cy="759167"/>
          </a:xfrm>
          <a:prstGeom prst="rect">
            <a:avLst/>
          </a:prstGeom>
        </p:spPr>
      </p:pic>
      <p:sp>
        <p:nvSpPr>
          <p:cNvPr id="19" name="TextBox 18">
            <a:extLst>
              <a:ext uri="{FF2B5EF4-FFF2-40B4-BE49-F238E27FC236}">
                <a16:creationId xmlns:a16="http://schemas.microsoft.com/office/drawing/2014/main" id="{92CA8254-D2F3-93B5-6C3B-2FC8B0AB52F1}"/>
              </a:ext>
            </a:extLst>
          </p:cNvPr>
          <p:cNvSpPr txBox="1"/>
          <p:nvPr/>
        </p:nvSpPr>
        <p:spPr>
          <a:xfrm>
            <a:off x="3377779" y="582795"/>
            <a:ext cx="6523321"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NEW Essentials range has been designed to help you compete in an increasingly challenging marketplace where price, specification and value of offering are key to your customers.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new range </a:t>
            </a:r>
            <a:r>
              <a:rPr lang="en-GB" sz="1200" dirty="0">
                <a:solidFill>
                  <a:prstClr val="black"/>
                </a:solidFill>
                <a:latin typeface="Calibri" panose="020F0502020204030204"/>
              </a:rPr>
              <a:t>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lang="en-GB" sz="1200" baseline="30000" dirty="0">
                <a:solidFill>
                  <a:prstClr val="black"/>
                </a:solidFill>
                <a:latin typeface="Calibri" panose="020F0502020204030204"/>
              </a:rPr>
              <a:t>TM</a:t>
            </a:r>
            <a:r>
              <a:rPr lang="en-GB" sz="1200" dirty="0">
                <a:solidFill>
                  <a:prstClr val="black"/>
                </a:solidFill>
                <a:latin typeface="Calibri" panose="020F0502020204030204"/>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technology, quilted covers and with the expected quality and credibility from Bebeluca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3785196" y="142822"/>
            <a:ext cx="4181383" cy="369332"/>
          </a:xfrm>
          <a:prstGeom prst="rect">
            <a:avLst/>
          </a:prstGeom>
          <a:noFill/>
        </p:spPr>
        <p:txBody>
          <a:bodyPr wrap="square" rtlCol="0">
            <a:spAutoFit/>
          </a:bodyPr>
          <a:lstStyle/>
          <a:p>
            <a:pPr lvl="1" algn="ctr"/>
            <a:r>
              <a:rPr lang="en-GB" u="sng" dirty="0">
                <a:solidFill>
                  <a:srgbClr val="00CC66"/>
                </a:solidFill>
                <a:latin typeface="Arial Black" panose="020B0A04020102020204" pitchFamily="34" charset="0"/>
              </a:rPr>
              <a:t>Essentials Range</a:t>
            </a:r>
          </a:p>
        </p:txBody>
      </p:sp>
      <p:pic>
        <p:nvPicPr>
          <p:cNvPr id="15" name="Picture 14">
            <a:extLst>
              <a:ext uri="{FF2B5EF4-FFF2-40B4-BE49-F238E27FC236}">
                <a16:creationId xmlns:a16="http://schemas.microsoft.com/office/drawing/2014/main" id="{3740DC16-C5ED-4F4C-94D1-CB45F211CD9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1147305" y="229082"/>
            <a:ext cx="2000250" cy="2108177"/>
          </a:xfrm>
          <a:prstGeom prst="rect">
            <a:avLst/>
          </a:prstGeom>
        </p:spPr>
      </p:pic>
      <p:sp>
        <p:nvSpPr>
          <p:cNvPr id="24" name="TextBox 23">
            <a:extLst>
              <a:ext uri="{FF2B5EF4-FFF2-40B4-BE49-F238E27FC236}">
                <a16:creationId xmlns:a16="http://schemas.microsoft.com/office/drawing/2014/main" id="{1C787518-8B8E-4788-9418-B0246113D826}"/>
              </a:ext>
            </a:extLst>
          </p:cNvPr>
          <p:cNvSpPr txBox="1"/>
          <p:nvPr/>
        </p:nvSpPr>
        <p:spPr>
          <a:xfrm>
            <a:off x="2590190" y="1683639"/>
            <a:ext cx="6595912" cy="784830"/>
          </a:xfrm>
          <a:prstGeom prst="rect">
            <a:avLst/>
          </a:prstGeom>
          <a:noFill/>
        </p:spPr>
        <p:txBody>
          <a:bodyPr wrap="square" rtlCol="0">
            <a:spAutoFit/>
          </a:bodyPr>
          <a:lstStyle/>
          <a:p>
            <a:pPr algn="ctr"/>
            <a:r>
              <a:rPr lang="en-GB" u="sng" dirty="0">
                <a:latin typeface="Arial Black" panose="020B0A04020102020204" pitchFamily="34" charset="0"/>
              </a:rPr>
              <a:t>Essentials Spring Fibre – Wipe Clean Cover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BBLKE11 and BBLKE13 ONLY</a:t>
            </a:r>
          </a:p>
          <a:p>
            <a:pPr algn="ctr"/>
            <a:endParaRPr lang="en-GB" u="sng" dirty="0">
              <a:latin typeface="Arial Black" panose="020B0A04020102020204" pitchFamily="34" charset="0"/>
            </a:endParaRPr>
          </a:p>
        </p:txBody>
      </p:sp>
      <p:sp>
        <p:nvSpPr>
          <p:cNvPr id="31" name="TextBox 30">
            <a:extLst>
              <a:ext uri="{FF2B5EF4-FFF2-40B4-BE49-F238E27FC236}">
                <a16:creationId xmlns:a16="http://schemas.microsoft.com/office/drawing/2014/main" id="{7D616836-849A-4B6B-908A-C93E33467DF7}"/>
              </a:ext>
            </a:extLst>
          </p:cNvPr>
          <p:cNvSpPr txBox="1"/>
          <p:nvPr/>
        </p:nvSpPr>
        <p:spPr>
          <a:xfrm>
            <a:off x="1273716" y="2412423"/>
            <a:ext cx="5161666" cy="4339650"/>
          </a:xfrm>
          <a:prstGeom prst="rect">
            <a:avLst/>
          </a:prstGeom>
          <a:noFill/>
        </p:spPr>
        <p:txBody>
          <a:bodyPr wrap="square" rtlCol="0">
            <a:spAutoFit/>
          </a:bodyPr>
          <a:lstStyle/>
          <a:p>
            <a:pPr marL="171450" indent="-171450">
              <a:buFont typeface="Arial" panose="020B0604020202020204" pitchFamily="34" charset="0"/>
              <a:buChar char="•"/>
            </a:pPr>
            <a:r>
              <a:rPr lang="en-GB" sz="1200" dirty="0"/>
              <a:t>A mattress offering essential comfort and support for your baby. </a:t>
            </a:r>
          </a:p>
          <a:p>
            <a:pPr marL="171450" indent="-171450">
              <a:buFont typeface="Arial" panose="020B0604020202020204" pitchFamily="34" charset="0"/>
              <a:buChar char="•"/>
            </a:pPr>
            <a:r>
              <a:rPr lang="en-GB" sz="1200" dirty="0"/>
              <a:t>The PVC free </a:t>
            </a:r>
            <a:r>
              <a:rPr lang="en-GB" sz="1200" dirty="0" err="1"/>
              <a:t>Kidtex</a:t>
            </a:r>
            <a:r>
              <a:rPr lang="en-GB" sz="1200" dirty="0"/>
              <a:t> Eco 100 hypo-allergenic wipe clean quilted mattress cover helps to maintain temperature and comfort for the correct sleeping environment for your child and features a micropore cover which enhances breathability and air circulation for your child. </a:t>
            </a:r>
          </a:p>
          <a:p>
            <a:pPr marL="171450" indent="-171450">
              <a:buFont typeface="Arial" panose="020B0604020202020204" pitchFamily="34" charset="0"/>
              <a:buChar char="•"/>
            </a:pPr>
            <a:r>
              <a:rPr lang="en-GB" sz="1200" dirty="0"/>
              <a:t>The wipe clean cover keeps the mattress interior fresh and clean, reducing the causes of allergies…</a:t>
            </a:r>
            <a:r>
              <a:rPr lang="en-GB" sz="1200" dirty="0">
                <a:solidFill>
                  <a:prstClr val="black"/>
                </a:solidFill>
              </a:rPr>
              <a:t>.perfect when potty training or when your child has a little accident</a:t>
            </a:r>
            <a:endParaRPr lang="en-GB" sz="1200" dirty="0"/>
          </a:p>
          <a:p>
            <a:pPr marL="171450" indent="-171450">
              <a:buFont typeface="Arial" panose="020B0604020202020204" pitchFamily="34" charset="0"/>
              <a:buChar char="•"/>
            </a:pPr>
            <a:r>
              <a:rPr lang="en-GB" sz="1200" dirty="0"/>
              <a:t>The springs used in the inner core of this Spring mattress are linked double cone orthopaedic springs giving excellent spinal support and comfort</a:t>
            </a:r>
          </a:p>
          <a:p>
            <a:pPr marL="171450" indent="-171450">
              <a:buFont typeface="Arial" panose="020B0604020202020204" pitchFamily="34" charset="0"/>
              <a:buChar cha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p>
          <a:p>
            <a:pPr marL="171450" indent="-171450">
              <a:buFont typeface="Arial" panose="020B0604020202020204" pitchFamily="34" charset="0"/>
              <a:buChar cha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indent="-171450">
              <a:buFont typeface="Arial" panose="020B0604020202020204" pitchFamily="34" charset="0"/>
              <a:buChar char="•"/>
            </a:pPr>
            <a:r>
              <a:rPr lang="en-GB" sz="1200" dirty="0"/>
              <a:t>Cot and </a:t>
            </a:r>
            <a:r>
              <a:rPr lang="en-GB" sz="1200" dirty="0" err="1"/>
              <a:t>Cotbed</a:t>
            </a:r>
            <a:r>
              <a:rPr lang="en-GB" sz="1200" dirty="0"/>
              <a:t> – Suitable from birth to 4 years (approx.)</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This product is fully tested and complies with the relevant UK safety regulations - BS EN 16890, BS 1877-10, BS 7177 and EN 71.</a:t>
            </a:r>
          </a:p>
          <a:p>
            <a:endParaRPr lang="en-GB" sz="1200" dirty="0"/>
          </a:p>
          <a:p>
            <a:endParaRPr lang="en-GB" sz="1200" dirty="0"/>
          </a:p>
        </p:txBody>
      </p:sp>
      <p:pic>
        <p:nvPicPr>
          <p:cNvPr id="6" name="Picture 5" descr="Diagram&#10;&#10;Description automatically generated">
            <a:extLst>
              <a:ext uri="{FF2B5EF4-FFF2-40B4-BE49-F238E27FC236}">
                <a16:creationId xmlns:a16="http://schemas.microsoft.com/office/drawing/2014/main" id="{89AB16C1-5DD1-4583-90DA-5E8FC71CB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234" y="2242990"/>
            <a:ext cx="3907342" cy="3907342"/>
          </a:xfrm>
          <a:prstGeom prst="rect">
            <a:avLst/>
          </a:prstGeom>
        </p:spPr>
      </p:pic>
      <p:pic>
        <p:nvPicPr>
          <p:cNvPr id="17" name="Picture 16">
            <a:extLst>
              <a:ext uri="{FF2B5EF4-FFF2-40B4-BE49-F238E27FC236}">
                <a16:creationId xmlns:a16="http://schemas.microsoft.com/office/drawing/2014/main" id="{4C84701C-6A20-4136-A784-475E9523936C}"/>
              </a:ext>
            </a:extLst>
          </p:cNvPr>
          <p:cNvPicPr>
            <a:picLocks noChangeAspect="1"/>
          </p:cNvPicPr>
          <p:nvPr/>
        </p:nvPicPr>
        <p:blipFill rotWithShape="1">
          <a:blip r:embed="rId4"/>
          <a:srcRect l="47122" t="66698" r="42942" b="8908"/>
          <a:stretch/>
        </p:blipFill>
        <p:spPr>
          <a:xfrm>
            <a:off x="9236" y="6115501"/>
            <a:ext cx="552505" cy="759167"/>
          </a:xfrm>
          <a:prstGeom prst="rect">
            <a:avLst/>
          </a:prstGeom>
        </p:spPr>
      </p:pic>
      <p:sp>
        <p:nvSpPr>
          <p:cNvPr id="19" name="TextBox 18">
            <a:extLst>
              <a:ext uri="{FF2B5EF4-FFF2-40B4-BE49-F238E27FC236}">
                <a16:creationId xmlns:a16="http://schemas.microsoft.com/office/drawing/2014/main" id="{D85E4D0F-8839-AC26-619B-E8EF1DCD26C1}"/>
              </a:ext>
            </a:extLst>
          </p:cNvPr>
          <p:cNvSpPr txBox="1"/>
          <p:nvPr/>
        </p:nvSpPr>
        <p:spPr>
          <a:xfrm>
            <a:off x="3377779" y="582795"/>
            <a:ext cx="6523321"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NEW Essentials range has been designed to help you compete in an increasingly challenging marketplace where price, specification and value of offering are key to your customers.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new range </a:t>
            </a:r>
            <a:r>
              <a:rPr lang="en-GB" sz="1200" dirty="0">
                <a:solidFill>
                  <a:prstClr val="black"/>
                </a:solidFill>
                <a:latin typeface="Calibri" panose="020F0502020204030204"/>
              </a:rPr>
              <a:t>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lang="en-GB" sz="1200" baseline="30000" dirty="0">
                <a:solidFill>
                  <a:prstClr val="black"/>
                </a:solidFill>
                <a:latin typeface="Calibri" panose="020F0502020204030204"/>
              </a:rPr>
              <a:t>TM</a:t>
            </a:r>
            <a:r>
              <a:rPr lang="en-GB" sz="1200" dirty="0">
                <a:solidFill>
                  <a:prstClr val="black"/>
                </a:solidFill>
                <a:latin typeface="Calibri" panose="020F0502020204030204"/>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technology, quilted covers and with the expected quality and credibility from Bebeluca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670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3422697" y="153228"/>
            <a:ext cx="47181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Essentials Premium Range</a:t>
            </a:r>
          </a:p>
        </p:txBody>
      </p:sp>
      <p:sp>
        <p:nvSpPr>
          <p:cNvPr id="25" name="TextBox 24">
            <a:extLst>
              <a:ext uri="{FF2B5EF4-FFF2-40B4-BE49-F238E27FC236}">
                <a16:creationId xmlns:a16="http://schemas.microsoft.com/office/drawing/2014/main" id="{45793447-D3E2-4E9E-BE09-7F1EF58949AB}"/>
              </a:ext>
            </a:extLst>
          </p:cNvPr>
          <p:cNvSpPr txBox="1"/>
          <p:nvPr/>
        </p:nvSpPr>
        <p:spPr>
          <a:xfrm>
            <a:off x="1019740" y="2210561"/>
            <a:ext cx="6003883" cy="507831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premium Fibre mattress offering uncompromising comfort and support for your baby.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PVC free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Eco 100 hypo-allergenic wipe clean, removable/washable quilted mattress cover maintains temperature and comfort for the optimum sleeping environment for your child and features a removable cover, which enhances breathability and air circulation for your child.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inner cover features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Non Woven wipe clean layer made from vapour permeable yet water repellent fabric, helping to protect the comfortable high resilience foam core…perfect when potty training or when your child has a little accident.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lang="en-GB" sz="1200" dirty="0" err="1"/>
              <a:t>FibRe</a:t>
            </a:r>
            <a:r>
              <a:rPr lang="en-GB" sz="1200" baseline="30000" dirty="0" err="1"/>
              <a:t>TM</a:t>
            </a:r>
            <a:r>
              <a:rPr lang="en-GB" sz="1200" baseline="30000" dirty="0"/>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used in the inner core has the correct balance between density and firmness to provide optimum spinal support and comfort for your child, and is free from any PVC or plasticisers, being manufactured from recycled fibre ensuring kindness to both your baby and the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cover can be easily removed for washing at 60 degrees C in accordance with the care </a:t>
            </a:r>
            <a:r>
              <a:rPr kumimoji="0" lang="en-GB" sz="1200" b="0" i="0" u="none" strike="noStrike" kern="1200" cap="none" spc="0" normalizeH="0" baseline="0" noProof="0" dirty="0">
                <a:ln>
                  <a:noFill/>
                </a:ln>
                <a:effectLst/>
                <a:uLnTx/>
                <a:uFillTx/>
                <a:latin typeface="Calibri" panose="020F0502020204030204"/>
                <a:ea typeface="+mn-ea"/>
                <a:cs typeface="+mn-cs"/>
              </a:rPr>
              <a:t>label</a:t>
            </a:r>
            <a:r>
              <a:rPr lang="en-GB" sz="1200" dirty="0">
                <a:latin typeface="Calibri" panose="020F0502020204030204"/>
              </a:rPr>
              <a:t>, </a:t>
            </a:r>
            <a:r>
              <a:rPr kumimoji="0" lang="en-GB" sz="1200" b="0" i="0" u="none" strike="noStrike" kern="1200" cap="none" spc="0" normalizeH="0" baseline="0" noProof="0" dirty="0">
                <a:ln>
                  <a:noFill/>
                </a:ln>
                <a:effectLst/>
                <a:uLnTx/>
                <a:uFillTx/>
                <a:latin typeface="Calibri" panose="020F0502020204030204"/>
                <a:ea typeface="+mn-ea"/>
                <a:cs typeface="+mn-cs"/>
              </a:rPr>
              <a:t>killing dust-mites, a common cause of allergies</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effectLst/>
              <a:uLnTx/>
              <a:uFillTx/>
              <a:latin typeface="Calibri" panose="020F0502020204030204"/>
              <a:ea typeface="+mn-ea"/>
              <a:cs typeface="+mn-cs"/>
            </a:endParaRPr>
          </a:p>
          <a:p>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Crib and Moses - Suitable from birth to 12 months  (approx.)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 Suitable from birth to 2 years (approx.)</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C9F646B-5156-4875-B2DA-2E5B61FF425A}"/>
              </a:ext>
            </a:extLst>
          </p:cNvPr>
          <p:cNvSpPr txBox="1"/>
          <p:nvPr/>
        </p:nvSpPr>
        <p:spPr>
          <a:xfrm>
            <a:off x="2055607" y="1688253"/>
            <a:ext cx="81745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Essentials </a:t>
            </a:r>
            <a:r>
              <a:rPr kumimoji="0" lang="en-GB" sz="1800" b="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Premium</a:t>
            </a:r>
            <a:r>
              <a:rPr kumimoji="0" lang="en-GB" sz="18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 Fibre – Removable/Washable Cover</a:t>
            </a:r>
          </a:p>
        </p:txBody>
      </p:sp>
      <p:sp>
        <p:nvSpPr>
          <p:cNvPr id="36" name="TextBox 35">
            <a:extLst>
              <a:ext uri="{FF2B5EF4-FFF2-40B4-BE49-F238E27FC236}">
                <a16:creationId xmlns:a16="http://schemas.microsoft.com/office/drawing/2014/main" id="{864FACA3-57D8-4128-AC7A-6E41D9903640}"/>
              </a:ext>
            </a:extLst>
          </p:cNvPr>
          <p:cNvSpPr txBox="1"/>
          <p:nvPr/>
        </p:nvSpPr>
        <p:spPr>
          <a:xfrm>
            <a:off x="3132850" y="522560"/>
            <a:ext cx="6020027"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NEW Essentials </a:t>
            </a:r>
            <a:r>
              <a:rPr lang="en-GB" sz="1200" u="sng" dirty="0">
                <a:solidFill>
                  <a:prstClr val="black"/>
                </a:solidFill>
                <a:latin typeface="Calibri" panose="020F0502020204030204"/>
              </a:rPr>
              <a:t>P</a:t>
            </a:r>
            <a:r>
              <a:rPr kumimoji="0" lang="en-GB" sz="1200" b="0" i="0" u="sng" strike="noStrike" kern="1200" cap="none" spc="0" normalizeH="0" baseline="0" noProof="0" dirty="0" err="1">
                <a:ln>
                  <a:noFill/>
                </a:ln>
                <a:solidFill>
                  <a:prstClr val="black"/>
                </a:solidFill>
                <a:effectLst/>
                <a:uLnTx/>
                <a:uFillTx/>
                <a:latin typeface="Calibri" panose="020F0502020204030204"/>
                <a:ea typeface="+mn-ea"/>
                <a:cs typeface="+mn-cs"/>
              </a:rPr>
              <a:t>remium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range has a removable/washable cover and has been designed with great value in mind to help you compete in an increasingly challenging marketplace where price, specification and value of offering are key to your customers.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new range </a:t>
            </a:r>
            <a:r>
              <a:rPr lang="en-GB" sz="1200" dirty="0">
                <a:solidFill>
                  <a:prstClr val="black"/>
                </a:solidFill>
                <a:latin typeface="Calibri" panose="020F0502020204030204"/>
              </a:rPr>
              <a:t>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lang="en-GB" sz="1200" baseline="30000" dirty="0">
                <a:solidFill>
                  <a:prstClr val="black"/>
                </a:solidFill>
                <a:latin typeface="Calibri" panose="020F0502020204030204"/>
              </a:rPr>
              <a:t>TM</a:t>
            </a:r>
            <a:r>
              <a:rPr lang="en-GB" sz="1200" dirty="0">
                <a:solidFill>
                  <a:prstClr val="black"/>
                </a:solidFill>
                <a:latin typeface="Calibri" panose="020F0502020204030204"/>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technology, quilted covers and with the expected quality and credibility from Bebeluca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67F9AAC-BCEF-451A-BCF4-B224A4DB2368}"/>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758488" y="138162"/>
            <a:ext cx="2000250" cy="2108177"/>
          </a:xfrm>
          <a:prstGeom prst="rect">
            <a:avLst/>
          </a:prstGeom>
        </p:spPr>
      </p:pic>
      <p:pic>
        <p:nvPicPr>
          <p:cNvPr id="4" name="Picture 3" descr="Diagram&#10;&#10;Description automatically generated">
            <a:extLst>
              <a:ext uri="{FF2B5EF4-FFF2-40B4-BE49-F238E27FC236}">
                <a16:creationId xmlns:a16="http://schemas.microsoft.com/office/drawing/2014/main" id="{C22456B7-7730-41DE-BA61-498B44048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500" y="2058071"/>
            <a:ext cx="4057430" cy="4057430"/>
          </a:xfrm>
          <a:prstGeom prst="rect">
            <a:avLst/>
          </a:prstGeom>
        </p:spPr>
      </p:pic>
      <p:pic>
        <p:nvPicPr>
          <p:cNvPr id="17" name="Picture 16">
            <a:extLst>
              <a:ext uri="{FF2B5EF4-FFF2-40B4-BE49-F238E27FC236}">
                <a16:creationId xmlns:a16="http://schemas.microsoft.com/office/drawing/2014/main" id="{6D245D00-0903-4A37-AE98-37DEBB3647F7}"/>
              </a:ext>
            </a:extLst>
          </p:cNvPr>
          <p:cNvPicPr>
            <a:picLocks noChangeAspect="1"/>
          </p:cNvPicPr>
          <p:nvPr/>
        </p:nvPicPr>
        <p:blipFill rotWithShape="1">
          <a:blip r:embed="rId4"/>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195281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KIDTEX Range (Crib, Moses </a:t>
            </a:r>
            <a:r>
              <a:rPr lang="en-GB" u="sng" dirty="0">
                <a:solidFill>
                  <a:srgbClr val="00CC66"/>
                </a:solidFill>
                <a:latin typeface="Arial Black" panose="020B0A04020102020204" pitchFamily="34" charset="0"/>
              </a:rPr>
              <a:t>B</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asket</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&amp; Pram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266174" y="2946862"/>
            <a:ext cx="7810145" cy="3231654"/>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premium mattress offering uncompromising comfort and support for your baby. </a:t>
            </a:r>
          </a:p>
          <a:p>
            <a:pPr marL="171450" indent="-171450">
              <a:buFont typeface="Arial" panose="020B0604020202020204" pitchFamily="34" charset="0"/>
              <a:buChar char="•"/>
              <a:defRPr/>
            </a:pPr>
            <a:r>
              <a:rPr kumimoji="0" lang="en-GB" sz="1200" b="0" i="0" u="none" strike="noStrike" kern="1200" cap="none" spc="0" normalizeH="0" baseline="0" noProof="0" dirty="0">
                <a:ln>
                  <a:noFill/>
                </a:ln>
                <a:effectLst/>
                <a:uLnTx/>
                <a:uFillTx/>
                <a:latin typeface="Calibri" panose="020F0502020204030204"/>
                <a:ea typeface="+mn-ea"/>
                <a:cs typeface="+mn-cs"/>
              </a:rPr>
              <a:t>The fully reversible </a:t>
            </a:r>
            <a:r>
              <a:rPr kumimoji="0" lang="en-GB" sz="1200" b="0" i="0" u="none" strike="noStrike" kern="1200" cap="none" spc="0" normalizeH="0" baseline="0" noProof="0" dirty="0" err="1">
                <a:ln>
                  <a:noFill/>
                </a:ln>
                <a:effectLst/>
                <a:uLnTx/>
                <a:uFillTx/>
                <a:latin typeface="Calibri" panose="020F0502020204030204"/>
                <a:ea typeface="+mn-ea"/>
                <a:cs typeface="+mn-cs"/>
              </a:rPr>
              <a:t>Kidtex</a:t>
            </a:r>
            <a:r>
              <a:rPr kumimoji="0" lang="en-GB" sz="1200" b="0" i="0" u="none" strike="noStrike" kern="1200" cap="none" spc="0" normalizeH="0" baseline="0" noProof="0" dirty="0">
                <a:ln>
                  <a:noFill/>
                </a:ln>
                <a:effectLst/>
                <a:uLnTx/>
                <a:uFillTx/>
                <a:latin typeface="Calibri" panose="020F0502020204030204"/>
                <a:ea typeface="+mn-ea"/>
                <a:cs typeface="+mn-cs"/>
              </a:rPr>
              <a:t> Plus hypo-allergenic wipe clean quilted mattress cover maintains temperature and comfort for the optimum sleeping environment, and features micropores, which enhance breathability and air circulation for your child. It also keeps 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mattress interior fresh and clean, reducing the causes of allergies.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Although often considered the economic choice, a quality foam core is a durable comfortable option and has been carefully selected with a density and firmness ensuring the correct balance between comfort and support. The foam used in the inner core is orthopaedic dent resistant foam giving spinal support and comfort and does not contain any PVC or plasticisers, ensuring kindness to both the environment and your baby.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r>
              <a:rPr lang="en-GB" sz="1200" dirty="0"/>
              <a:t>…</a:t>
            </a:r>
            <a:r>
              <a:rPr lang="en-GB" sz="1200" dirty="0">
                <a:solidFill>
                  <a:prstClr val="black"/>
                </a:solidFill>
              </a:rPr>
              <a:t>.perfect when potty training or when your child has a little accident</a:t>
            </a:r>
          </a:p>
          <a:p>
            <a:pPr>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12 months (approx.)</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p:txBody>
      </p:sp>
      <p:pic>
        <p:nvPicPr>
          <p:cNvPr id="7" name="Picture 6" descr="Diagram&#10;&#10;Description automatically generated">
            <a:extLst>
              <a:ext uri="{FF2B5EF4-FFF2-40B4-BE49-F238E27FC236}">
                <a16:creationId xmlns:a16="http://schemas.microsoft.com/office/drawing/2014/main" id="{F0E14DD2-D21A-464A-BE6B-C7C040AF41A4}"/>
              </a:ext>
            </a:extLst>
          </p:cNvPr>
          <p:cNvPicPr>
            <a:picLocks noChangeAspect="1"/>
          </p:cNvPicPr>
          <p:nvPr/>
        </p:nvPicPr>
        <p:blipFill rotWithShape="1">
          <a:blip r:embed="rId2">
            <a:extLst>
              <a:ext uri="{28A0092B-C50C-407E-A947-70E740481C1C}">
                <a14:useLocalDpi xmlns:a14="http://schemas.microsoft.com/office/drawing/2010/main" val="0"/>
              </a:ext>
            </a:extLst>
          </a:blip>
          <a:srcRect b="11955"/>
          <a:stretch/>
        </p:blipFill>
        <p:spPr>
          <a:xfrm>
            <a:off x="8020753" y="2707918"/>
            <a:ext cx="3893913" cy="3428398"/>
          </a:xfrm>
          <a:prstGeom prst="rect">
            <a:avLst/>
          </a:prstGeom>
        </p:spPr>
      </p:pic>
      <p:graphicFrame>
        <p:nvGraphicFramePr>
          <p:cNvPr id="4" name="Table 3">
            <a:extLst>
              <a:ext uri="{FF2B5EF4-FFF2-40B4-BE49-F238E27FC236}">
                <a16:creationId xmlns:a16="http://schemas.microsoft.com/office/drawing/2014/main" id="{8E70D3EA-EE35-490F-91D8-170A289F7CA4}"/>
              </a:ext>
            </a:extLst>
          </p:cNvPr>
          <p:cNvGraphicFramePr>
            <a:graphicFrameLocks noGrp="1"/>
          </p:cNvGraphicFramePr>
          <p:nvPr>
            <p:extLst>
              <p:ext uri="{D42A27DB-BD31-4B8C-83A1-F6EECF244321}">
                <p14:modId xmlns:p14="http://schemas.microsoft.com/office/powerpoint/2010/main" val="3991473527"/>
              </p:ext>
            </p:extLst>
          </p:nvPr>
        </p:nvGraphicFramePr>
        <p:xfrm>
          <a:off x="1449115" y="537986"/>
          <a:ext cx="8614611" cy="2278782"/>
        </p:xfrm>
        <a:graphic>
          <a:graphicData uri="http://schemas.openxmlformats.org/drawingml/2006/table">
            <a:tbl>
              <a:tblPr/>
              <a:tblGrid>
                <a:gridCol w="1864895">
                  <a:extLst>
                    <a:ext uri="{9D8B030D-6E8A-4147-A177-3AD203B41FA5}">
                      <a16:colId xmlns:a16="http://schemas.microsoft.com/office/drawing/2014/main" val="2087975311"/>
                    </a:ext>
                  </a:extLst>
                </a:gridCol>
                <a:gridCol w="1239253">
                  <a:extLst>
                    <a:ext uri="{9D8B030D-6E8A-4147-A177-3AD203B41FA5}">
                      <a16:colId xmlns:a16="http://schemas.microsoft.com/office/drawing/2014/main" val="3523700752"/>
                    </a:ext>
                  </a:extLst>
                </a:gridCol>
                <a:gridCol w="3910263">
                  <a:extLst>
                    <a:ext uri="{9D8B030D-6E8A-4147-A177-3AD203B41FA5}">
                      <a16:colId xmlns:a16="http://schemas.microsoft.com/office/drawing/2014/main" val="1247614986"/>
                    </a:ext>
                  </a:extLst>
                </a:gridCol>
                <a:gridCol w="890337">
                  <a:extLst>
                    <a:ext uri="{9D8B030D-6E8A-4147-A177-3AD203B41FA5}">
                      <a16:colId xmlns:a16="http://schemas.microsoft.com/office/drawing/2014/main" val="3330603128"/>
                    </a:ext>
                  </a:extLst>
                </a:gridCol>
                <a:gridCol w="709863">
                  <a:extLst>
                    <a:ext uri="{9D8B030D-6E8A-4147-A177-3AD203B41FA5}">
                      <a16:colId xmlns:a16="http://schemas.microsoft.com/office/drawing/2014/main" val="2359869521"/>
                    </a:ext>
                  </a:extLst>
                </a:gridCol>
              </a:tblGrid>
              <a:tr h="0">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01649387"/>
                  </a:ext>
                </a:extLst>
              </a:tr>
              <a:tr h="180474">
                <a:tc>
                  <a:txBody>
                    <a:bodyPr/>
                    <a:lstStyle/>
                    <a:p>
                      <a:pPr algn="ctr" fontAlgn="b"/>
                      <a:r>
                        <a:rPr lang="en-GB" sz="1100" b="1" i="0" u="sng" strike="noStrike" dirty="0">
                          <a:solidFill>
                            <a:srgbClr val="000000"/>
                          </a:solidFill>
                          <a:effectLst/>
                          <a:latin typeface="Calibri" panose="020F0502020204030204" pitchFamily="34" charset="0"/>
                        </a:rPr>
                        <a:t>Moses Basket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621578"/>
                  </a:ext>
                </a:extLst>
              </a:tr>
              <a:tr h="173255">
                <a:tc>
                  <a:txBody>
                    <a:bodyPr/>
                    <a:lstStyle/>
                    <a:p>
                      <a:pPr algn="ctr" fontAlgn="b"/>
                      <a:r>
                        <a:rPr lang="en-GB" sz="1100" b="0" i="0" u="none" strike="noStrike" dirty="0">
                          <a:solidFill>
                            <a:srgbClr val="000000"/>
                          </a:solidFill>
                          <a:effectLst/>
                          <a:latin typeface="Calibri" panose="020F0502020204030204" pitchFamily="34" charset="0"/>
                        </a:rPr>
                        <a:t>BBLK01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Kidtex01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Small Foam Moses Basket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65x27x2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418874"/>
                  </a:ext>
                </a:extLst>
              </a:tr>
              <a:tr h="173255">
                <a:tc>
                  <a:txBody>
                    <a:bodyPr/>
                    <a:lstStyle/>
                    <a:p>
                      <a:pPr algn="ctr" fontAlgn="b"/>
                      <a:r>
                        <a:rPr lang="en-GB" sz="1100" b="0" i="0" u="none" strike="noStrike">
                          <a:solidFill>
                            <a:srgbClr val="000000"/>
                          </a:solidFill>
                          <a:effectLst/>
                          <a:latin typeface="Calibri" panose="020F0502020204030204" pitchFamily="34" charset="0"/>
                        </a:rPr>
                        <a:t>BBLK02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Kidtex02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100" b="0" i="0" u="none" strike="noStrike" dirty="0">
                          <a:solidFill>
                            <a:srgbClr val="000000"/>
                          </a:solidFill>
                          <a:effectLst/>
                          <a:latin typeface="Calibri" panose="020F0502020204030204" pitchFamily="34" charset="0"/>
                        </a:rPr>
                        <a:t>KIDTEX Foam Moses Basket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75x28x3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035420"/>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216830"/>
                  </a:ext>
                </a:extLst>
              </a:tr>
              <a:tr h="173255">
                <a:tc>
                  <a:txBody>
                    <a:bodyPr/>
                    <a:lstStyle/>
                    <a:p>
                      <a:pPr algn="ctr" fontAlgn="b"/>
                      <a:r>
                        <a:rPr lang="en-GB" sz="1100" b="1" i="0" u="sng" strike="noStrike">
                          <a:solidFill>
                            <a:srgbClr val="000000"/>
                          </a:solidFill>
                          <a:effectLst/>
                          <a:latin typeface="Calibri" panose="020F0502020204030204" pitchFamily="34" charset="0"/>
                        </a:rPr>
                        <a:t>Crib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868447"/>
                  </a:ext>
                </a:extLst>
              </a:tr>
              <a:tr h="173255">
                <a:tc>
                  <a:txBody>
                    <a:bodyPr/>
                    <a:lstStyle/>
                    <a:p>
                      <a:pPr algn="ctr" fontAlgn="b"/>
                      <a:r>
                        <a:rPr lang="en-GB" sz="1100" b="0" i="0" u="none" strike="noStrike">
                          <a:solidFill>
                            <a:srgbClr val="000000"/>
                          </a:solidFill>
                          <a:effectLst/>
                          <a:latin typeface="Calibri" panose="020F0502020204030204" pitchFamily="34" charset="0"/>
                        </a:rPr>
                        <a:t>BBLK03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Kidtex03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Foam Crib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88.5x39.5x3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633539"/>
                  </a:ext>
                </a:extLst>
              </a:tr>
              <a:tr h="173255">
                <a:tc>
                  <a:txBody>
                    <a:bodyPr/>
                    <a:lstStyle/>
                    <a:p>
                      <a:pPr algn="ctr" fontAlgn="b"/>
                      <a:r>
                        <a:rPr lang="en-GB" sz="1100" b="0" i="0" u="none" strike="noStrike">
                          <a:solidFill>
                            <a:srgbClr val="000000"/>
                          </a:solidFill>
                          <a:effectLst/>
                          <a:latin typeface="Calibri" panose="020F0502020204030204" pitchFamily="34" charset="0"/>
                        </a:rPr>
                        <a:t>BBLK134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Kidtex134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Short Crib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80x50x3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566610"/>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2241115"/>
                  </a:ext>
                </a:extLst>
              </a:tr>
              <a:tr h="173255">
                <a:tc>
                  <a:txBody>
                    <a:bodyPr/>
                    <a:lstStyle/>
                    <a:p>
                      <a:pPr algn="ctr" fontAlgn="b"/>
                      <a:r>
                        <a:rPr lang="en-GB" sz="1100" b="1" i="0" u="sng" strike="noStrike">
                          <a:solidFill>
                            <a:srgbClr val="000000"/>
                          </a:solidFill>
                          <a:effectLst/>
                          <a:latin typeface="Calibri" panose="020F0502020204030204" pitchFamily="34" charset="0"/>
                        </a:rPr>
                        <a:t>Pram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9938855"/>
                  </a:ext>
                </a:extLst>
              </a:tr>
              <a:tr h="173255">
                <a:tc>
                  <a:txBody>
                    <a:bodyPr/>
                    <a:lstStyle/>
                    <a:p>
                      <a:pPr algn="ctr" fontAlgn="b"/>
                      <a:r>
                        <a:rPr lang="en-GB" sz="1100" b="0" i="0" u="none" strike="noStrike">
                          <a:solidFill>
                            <a:srgbClr val="000000"/>
                          </a:solidFill>
                          <a:effectLst/>
                          <a:latin typeface="Calibri" panose="020F0502020204030204" pitchFamily="34" charset="0"/>
                        </a:rPr>
                        <a:t>BBLK04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Kidtex04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Foam Square End Pram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73x35x3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322379"/>
                  </a:ext>
                </a:extLst>
              </a:tr>
              <a:tr h="173255">
                <a:tc>
                  <a:txBody>
                    <a:bodyPr/>
                    <a:lstStyle/>
                    <a:p>
                      <a:pPr algn="ctr" fontAlgn="b"/>
                      <a:r>
                        <a:rPr lang="en-GB" sz="1100" b="0" i="0" u="none" strike="noStrike">
                          <a:solidFill>
                            <a:srgbClr val="000000"/>
                          </a:solidFill>
                          <a:effectLst/>
                          <a:latin typeface="Calibri" panose="020F0502020204030204" pitchFamily="34" charset="0"/>
                        </a:rPr>
                        <a:t>BBLK05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Kidtex05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Foam Round End Pram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73x35x3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92635"/>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060210"/>
                  </a:ext>
                </a:extLst>
              </a:tr>
            </a:tbl>
          </a:graphicData>
        </a:graphic>
      </p:graphicFrame>
      <p:pic>
        <p:nvPicPr>
          <p:cNvPr id="15" name="Picture 14">
            <a:extLst>
              <a:ext uri="{FF2B5EF4-FFF2-40B4-BE49-F238E27FC236}">
                <a16:creationId xmlns:a16="http://schemas.microsoft.com/office/drawing/2014/main" id="{F781BB53-4A58-4F89-95A9-51542C8D02F2}"/>
              </a:ext>
            </a:extLst>
          </p:cNvPr>
          <p:cNvPicPr>
            <a:picLocks noChangeAspect="1"/>
          </p:cNvPicPr>
          <p:nvPr/>
        </p:nvPicPr>
        <p:blipFill rotWithShape="1">
          <a:blip r:embed="rId3"/>
          <a:srcRect l="47122" t="66698" r="42942" b="8908"/>
          <a:stretch/>
        </p:blipFill>
        <p:spPr>
          <a:xfrm>
            <a:off x="1081" y="6115501"/>
            <a:ext cx="552505" cy="759167"/>
          </a:xfrm>
          <a:prstGeom prst="rect">
            <a:avLst/>
          </a:prstGeom>
        </p:spPr>
      </p:pic>
    </p:spTree>
    <p:extLst>
      <p:ext uri="{BB962C8B-B14F-4D97-AF65-F5344CB8AC3E}">
        <p14:creationId xmlns:p14="http://schemas.microsoft.com/office/powerpoint/2010/main" val="3193744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KIDTEX Range (Travel Cot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372240" y="2125739"/>
            <a:ext cx="7440858" cy="3231654"/>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premium </a:t>
            </a:r>
            <a:r>
              <a:rPr lang="en-GB" sz="1200" dirty="0">
                <a:solidFill>
                  <a:prstClr val="black"/>
                </a:solidFill>
                <a:latin typeface="Calibri" panose="020F0502020204030204"/>
              </a:rPr>
              <a:t>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ravel cot mattress offering uncompromising comfort and support for your baby at home and away.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wipe clean quilted mattress cover maintains temperature and comfort for the optimum sleeping environment, and features micropores, which enhance breathability and air circulation for your child. It also keeps the mattress interior fresh and clean, reducing the causes of allergies.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Although often considered the economic choice, a quality foam core is a durable comfortable option and has been carefully selected with a density and firmness ensuring the correct balance between comfort and support. The foam used in the inner core is orthopaedic dent resistant foam giving spinal support and comfort and does not contain any PVC or plasticisers, ensuring kindness to both the environment and your baby.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r>
              <a:rPr lang="en-GB" sz="1200" dirty="0"/>
              <a:t>…</a:t>
            </a:r>
            <a:r>
              <a:rPr lang="en-GB" sz="1200" dirty="0">
                <a:solidFill>
                  <a:prstClr val="black"/>
                </a:solidFill>
              </a:rPr>
              <a:t>.perfect when potty training or when your child has a little accident</a:t>
            </a:r>
          </a:p>
          <a:p>
            <a:pPr>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4 years (approx.)</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p:txBody>
      </p:sp>
      <p:graphicFrame>
        <p:nvGraphicFramePr>
          <p:cNvPr id="4" name="Table 3">
            <a:extLst>
              <a:ext uri="{FF2B5EF4-FFF2-40B4-BE49-F238E27FC236}">
                <a16:creationId xmlns:a16="http://schemas.microsoft.com/office/drawing/2014/main" id="{84BD2E5D-A0C9-47A4-A256-9B6E58A2693A}"/>
              </a:ext>
            </a:extLst>
          </p:cNvPr>
          <p:cNvGraphicFramePr>
            <a:graphicFrameLocks noGrp="1"/>
          </p:cNvGraphicFramePr>
          <p:nvPr>
            <p:extLst>
              <p:ext uri="{D42A27DB-BD31-4B8C-83A1-F6EECF244321}">
                <p14:modId xmlns:p14="http://schemas.microsoft.com/office/powerpoint/2010/main" val="3570504028"/>
              </p:ext>
            </p:extLst>
          </p:nvPr>
        </p:nvGraphicFramePr>
        <p:xfrm>
          <a:off x="1392009" y="653133"/>
          <a:ext cx="8614611" cy="1060384"/>
        </p:xfrm>
        <a:graphic>
          <a:graphicData uri="http://schemas.openxmlformats.org/drawingml/2006/table">
            <a:tbl>
              <a:tblPr/>
              <a:tblGrid>
                <a:gridCol w="1864895">
                  <a:extLst>
                    <a:ext uri="{9D8B030D-6E8A-4147-A177-3AD203B41FA5}">
                      <a16:colId xmlns:a16="http://schemas.microsoft.com/office/drawing/2014/main" val="76887651"/>
                    </a:ext>
                  </a:extLst>
                </a:gridCol>
                <a:gridCol w="1239253">
                  <a:extLst>
                    <a:ext uri="{9D8B030D-6E8A-4147-A177-3AD203B41FA5}">
                      <a16:colId xmlns:a16="http://schemas.microsoft.com/office/drawing/2014/main" val="2820767811"/>
                    </a:ext>
                  </a:extLst>
                </a:gridCol>
                <a:gridCol w="3910263">
                  <a:extLst>
                    <a:ext uri="{9D8B030D-6E8A-4147-A177-3AD203B41FA5}">
                      <a16:colId xmlns:a16="http://schemas.microsoft.com/office/drawing/2014/main" val="426309036"/>
                    </a:ext>
                  </a:extLst>
                </a:gridCol>
                <a:gridCol w="890337">
                  <a:extLst>
                    <a:ext uri="{9D8B030D-6E8A-4147-A177-3AD203B41FA5}">
                      <a16:colId xmlns:a16="http://schemas.microsoft.com/office/drawing/2014/main" val="271465014"/>
                    </a:ext>
                  </a:extLst>
                </a:gridCol>
                <a:gridCol w="709863">
                  <a:extLst>
                    <a:ext uri="{9D8B030D-6E8A-4147-A177-3AD203B41FA5}">
                      <a16:colId xmlns:a16="http://schemas.microsoft.com/office/drawing/2014/main" val="1154048161"/>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84838959"/>
                  </a:ext>
                </a:extLst>
              </a:tr>
              <a:tr h="180474">
                <a:tc>
                  <a:txBody>
                    <a:bodyPr/>
                    <a:lstStyle/>
                    <a:p>
                      <a:pPr algn="ctr" fontAlgn="b"/>
                      <a:r>
                        <a:rPr lang="en-GB" sz="1100" b="1" i="0" u="sng" strike="noStrike">
                          <a:solidFill>
                            <a:srgbClr val="000000"/>
                          </a:solidFill>
                          <a:effectLst/>
                          <a:latin typeface="Calibri" panose="020F0502020204030204" pitchFamily="34" charset="0"/>
                        </a:rPr>
                        <a:t>Travel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1067791"/>
                  </a:ext>
                </a:extLst>
              </a:tr>
              <a:tr h="173255">
                <a:tc>
                  <a:txBody>
                    <a:bodyPr/>
                    <a:lstStyle/>
                    <a:p>
                      <a:pPr algn="ctr" fontAlgn="b"/>
                      <a:r>
                        <a:rPr lang="en-GB" sz="1100" b="0" i="0" u="none" strike="noStrike">
                          <a:solidFill>
                            <a:srgbClr val="000000"/>
                          </a:solidFill>
                          <a:effectLst/>
                          <a:latin typeface="Calibri" panose="020F0502020204030204" pitchFamily="34" charset="0"/>
                        </a:rPr>
                        <a:t>BBLK09</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Kidtex09</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KIDTEX Folding Travel Cot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96x54x2.5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268292"/>
                  </a:ext>
                </a:extLst>
              </a:tr>
              <a:tr h="173255">
                <a:tc>
                  <a:txBody>
                    <a:bodyPr/>
                    <a:lstStyle/>
                    <a:p>
                      <a:pPr algn="ctr" fontAlgn="b"/>
                      <a:r>
                        <a:rPr lang="en-GB" sz="1100" b="0" i="0" u="none" strike="noStrike">
                          <a:solidFill>
                            <a:srgbClr val="000000"/>
                          </a:solidFill>
                          <a:effectLst/>
                          <a:latin typeface="Calibri" panose="020F0502020204030204" pitchFamily="34" charset="0"/>
                        </a:rPr>
                        <a:t>BBLK10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KIDTEX Travel Cot Thick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93x64x6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82907"/>
                  </a:ext>
                </a:extLst>
              </a:tr>
              <a:tr h="173255">
                <a:tc>
                  <a:txBody>
                    <a:bodyPr/>
                    <a:lstStyle/>
                    <a:p>
                      <a:pPr algn="ctr" fontAlgn="b"/>
                      <a:r>
                        <a:rPr lang="en-GB" sz="1100" b="0" i="0" u="none" strike="noStrike">
                          <a:solidFill>
                            <a:srgbClr val="000000"/>
                          </a:solidFill>
                          <a:effectLst/>
                          <a:latin typeface="Calibri" panose="020F0502020204030204" pitchFamily="34" charset="0"/>
                        </a:rPr>
                        <a:t>BBLK21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Kidtex21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Large Travel Cot Thick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98x69x6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3302692"/>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10395"/>
                  </a:ext>
                </a:extLst>
              </a:tr>
            </a:tbl>
          </a:graphicData>
        </a:graphic>
      </p:graphicFrame>
      <p:pic>
        <p:nvPicPr>
          <p:cNvPr id="6" name="Picture 5" descr="Diagram&#10;&#10;Description automatically generated">
            <a:extLst>
              <a:ext uri="{FF2B5EF4-FFF2-40B4-BE49-F238E27FC236}">
                <a16:creationId xmlns:a16="http://schemas.microsoft.com/office/drawing/2014/main" id="{7373DE3D-F881-4DA4-9C54-BA6AC7C8DD77}"/>
              </a:ext>
            </a:extLst>
          </p:cNvPr>
          <p:cNvPicPr>
            <a:picLocks noChangeAspect="1"/>
          </p:cNvPicPr>
          <p:nvPr/>
        </p:nvPicPr>
        <p:blipFill rotWithShape="1">
          <a:blip r:embed="rId2">
            <a:extLst>
              <a:ext uri="{28A0092B-C50C-407E-A947-70E740481C1C}">
                <a14:useLocalDpi xmlns:a14="http://schemas.microsoft.com/office/drawing/2010/main" val="0"/>
              </a:ext>
            </a:extLst>
          </a:blip>
          <a:srcRect b="13104"/>
          <a:stretch/>
        </p:blipFill>
        <p:spPr>
          <a:xfrm>
            <a:off x="7604080" y="1858355"/>
            <a:ext cx="4267112" cy="3707944"/>
          </a:xfrm>
          <a:prstGeom prst="rect">
            <a:avLst/>
          </a:prstGeom>
        </p:spPr>
      </p:pic>
      <p:pic>
        <p:nvPicPr>
          <p:cNvPr id="15" name="Picture 14">
            <a:extLst>
              <a:ext uri="{FF2B5EF4-FFF2-40B4-BE49-F238E27FC236}">
                <a16:creationId xmlns:a16="http://schemas.microsoft.com/office/drawing/2014/main" id="{66F3443A-FC9F-4259-AA9E-8AB2C2B9FF43}"/>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259558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KIDTEX Range (Foam Cot &amp;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Cotbed</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180288" y="1993050"/>
            <a:ext cx="6859015" cy="3600986"/>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premium cot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mattress offering uncompromising comfort and support for your baby.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wipe clean quilted mattress cover maintains temperature and comfort for the optimum sleeping environment, and features micropores, which enhance breathability and air circulation for your child. It also keeps the mattress interior fresh and clean, reducing the causes of allergies.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Although often considered the economic choice, a quality foam core is a durable comfortable option and has been carefully selected with a density and firmness ensuring the correct balance between comfort and support. The foam used in the inner core is orthopaedic dent resistant foam giving spinal support and comfort and does not contain any PVC or plasticisers, ensuring kindness to both the environment and your baby.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r>
              <a:rPr lang="en-GB" sz="1200" dirty="0"/>
              <a:t>…</a:t>
            </a:r>
            <a:r>
              <a:rPr lang="en-GB" sz="1200" dirty="0">
                <a:solidFill>
                  <a:prstClr val="black"/>
                </a:solidFill>
              </a:rPr>
              <a:t>.perfect when potty training or when your child has a little accident</a:t>
            </a:r>
          </a:p>
          <a:p>
            <a:pPr>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approx. 4 years (cot) and 5 years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p:txBody>
      </p:sp>
      <p:graphicFrame>
        <p:nvGraphicFramePr>
          <p:cNvPr id="6" name="Table 5">
            <a:extLst>
              <a:ext uri="{FF2B5EF4-FFF2-40B4-BE49-F238E27FC236}">
                <a16:creationId xmlns:a16="http://schemas.microsoft.com/office/drawing/2014/main" id="{5861930D-A99F-4BAE-8FB0-8C87ECF0AEA8}"/>
              </a:ext>
            </a:extLst>
          </p:cNvPr>
          <p:cNvGraphicFramePr>
            <a:graphicFrameLocks noGrp="1"/>
          </p:cNvGraphicFramePr>
          <p:nvPr>
            <p:extLst>
              <p:ext uri="{D42A27DB-BD31-4B8C-83A1-F6EECF244321}">
                <p14:modId xmlns:p14="http://schemas.microsoft.com/office/powerpoint/2010/main" val="1343595117"/>
              </p:ext>
            </p:extLst>
          </p:nvPr>
        </p:nvGraphicFramePr>
        <p:xfrm>
          <a:off x="1478580" y="713703"/>
          <a:ext cx="8614611" cy="885525"/>
        </p:xfrm>
        <a:graphic>
          <a:graphicData uri="http://schemas.openxmlformats.org/drawingml/2006/table">
            <a:tbl>
              <a:tblPr/>
              <a:tblGrid>
                <a:gridCol w="1864895">
                  <a:extLst>
                    <a:ext uri="{9D8B030D-6E8A-4147-A177-3AD203B41FA5}">
                      <a16:colId xmlns:a16="http://schemas.microsoft.com/office/drawing/2014/main" val="130687617"/>
                    </a:ext>
                  </a:extLst>
                </a:gridCol>
                <a:gridCol w="1239253">
                  <a:extLst>
                    <a:ext uri="{9D8B030D-6E8A-4147-A177-3AD203B41FA5}">
                      <a16:colId xmlns:a16="http://schemas.microsoft.com/office/drawing/2014/main" val="3038972627"/>
                    </a:ext>
                  </a:extLst>
                </a:gridCol>
                <a:gridCol w="3910263">
                  <a:extLst>
                    <a:ext uri="{9D8B030D-6E8A-4147-A177-3AD203B41FA5}">
                      <a16:colId xmlns:a16="http://schemas.microsoft.com/office/drawing/2014/main" val="3283462429"/>
                    </a:ext>
                  </a:extLst>
                </a:gridCol>
                <a:gridCol w="890337">
                  <a:extLst>
                    <a:ext uri="{9D8B030D-6E8A-4147-A177-3AD203B41FA5}">
                      <a16:colId xmlns:a16="http://schemas.microsoft.com/office/drawing/2014/main" val="3698206531"/>
                    </a:ext>
                  </a:extLst>
                </a:gridCol>
                <a:gridCol w="709863">
                  <a:extLst>
                    <a:ext uri="{9D8B030D-6E8A-4147-A177-3AD203B41FA5}">
                      <a16:colId xmlns:a16="http://schemas.microsoft.com/office/drawing/2014/main" val="1708030563"/>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97183362"/>
                  </a:ext>
                </a:extLst>
              </a:tr>
              <a:tr h="180474">
                <a:tc>
                  <a:txBody>
                    <a:bodyPr/>
                    <a:lstStyle/>
                    <a:p>
                      <a:pPr algn="ctr" fontAlgn="b"/>
                      <a:r>
                        <a:rPr lang="en-GB" sz="1100" b="1" i="0" u="sng" strike="noStrike" dirty="0">
                          <a:solidFill>
                            <a:srgbClr val="000000"/>
                          </a:solidFill>
                          <a:effectLst/>
                          <a:latin typeface="Calibri" panose="020F0502020204030204" pitchFamily="34" charset="0"/>
                        </a:rPr>
                        <a:t>Cot &amp; </a:t>
                      </a:r>
                      <a:r>
                        <a:rPr lang="en-GB" sz="1100" b="1" i="0" u="sng" strike="noStrike" dirty="0" err="1">
                          <a:solidFill>
                            <a:srgbClr val="000000"/>
                          </a:solidFill>
                          <a:effectLst/>
                          <a:latin typeface="Calibri" panose="020F0502020204030204" pitchFamily="34" charset="0"/>
                        </a:rPr>
                        <a:t>Cotbed</a:t>
                      </a:r>
                      <a:r>
                        <a:rPr lang="en-GB" sz="1100" b="1" i="0" u="sng" strike="noStrike" dirty="0">
                          <a:solidFill>
                            <a:srgbClr val="000000"/>
                          </a:solidFill>
                          <a:effectLst/>
                          <a:latin typeface="Calibri" panose="020F0502020204030204" pitchFamily="34" charset="0"/>
                        </a:rPr>
                        <a:t>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527595"/>
                  </a:ext>
                </a:extLst>
              </a:tr>
              <a:tr h="173255">
                <a:tc>
                  <a:txBody>
                    <a:bodyPr/>
                    <a:lstStyle/>
                    <a:p>
                      <a:pPr algn="ctr" fontAlgn="b"/>
                      <a:r>
                        <a:rPr lang="en-GB" sz="1100" b="0" i="0" u="none" strike="noStrike" dirty="0">
                          <a:solidFill>
                            <a:srgbClr val="000000"/>
                          </a:solidFill>
                          <a:effectLst/>
                          <a:latin typeface="Calibri" panose="020F0502020204030204" pitchFamily="34" charset="0"/>
                        </a:rPr>
                        <a:t>BBLK06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Kidtex06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Foam Cot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120x60x8</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0866"/>
                  </a:ext>
                </a:extLst>
              </a:tr>
              <a:tr h="173255">
                <a:tc>
                  <a:txBody>
                    <a:bodyPr/>
                    <a:lstStyle/>
                    <a:p>
                      <a:pPr algn="ctr" fontAlgn="b"/>
                      <a:r>
                        <a:rPr lang="en-GB" sz="1100" b="0" i="0" u="none" strike="noStrike">
                          <a:solidFill>
                            <a:srgbClr val="000000"/>
                          </a:solidFill>
                          <a:effectLst/>
                          <a:latin typeface="Calibri" panose="020F0502020204030204" pitchFamily="34" charset="0"/>
                        </a:rPr>
                        <a:t>BBLK08</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Kidtex08</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Foam Cot Bed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140x70x10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071163"/>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729655"/>
                  </a:ext>
                </a:extLst>
              </a:tr>
            </a:tbl>
          </a:graphicData>
        </a:graphic>
      </p:graphicFrame>
      <p:pic>
        <p:nvPicPr>
          <p:cNvPr id="4" name="Picture 3" descr="Diagram&#10;&#10;Description automatically generated">
            <a:extLst>
              <a:ext uri="{FF2B5EF4-FFF2-40B4-BE49-F238E27FC236}">
                <a16:creationId xmlns:a16="http://schemas.microsoft.com/office/drawing/2014/main" id="{7A61C0C3-9999-4D5D-A466-FA0721C24881}"/>
              </a:ext>
            </a:extLst>
          </p:cNvPr>
          <p:cNvPicPr>
            <a:picLocks noChangeAspect="1"/>
          </p:cNvPicPr>
          <p:nvPr/>
        </p:nvPicPr>
        <p:blipFill rotWithShape="1">
          <a:blip r:embed="rId2">
            <a:extLst>
              <a:ext uri="{28A0092B-C50C-407E-A947-70E740481C1C}">
                <a14:useLocalDpi xmlns:a14="http://schemas.microsoft.com/office/drawing/2010/main" val="0"/>
              </a:ext>
            </a:extLst>
          </a:blip>
          <a:srcRect t="9302" b="13248"/>
          <a:stretch/>
        </p:blipFill>
        <p:spPr>
          <a:xfrm>
            <a:off x="7039303" y="1874659"/>
            <a:ext cx="4649437" cy="3600986"/>
          </a:xfrm>
          <a:prstGeom prst="rect">
            <a:avLst/>
          </a:prstGeom>
        </p:spPr>
      </p:pic>
      <p:pic>
        <p:nvPicPr>
          <p:cNvPr id="15" name="Picture 14">
            <a:extLst>
              <a:ext uri="{FF2B5EF4-FFF2-40B4-BE49-F238E27FC236}">
                <a16:creationId xmlns:a16="http://schemas.microsoft.com/office/drawing/2014/main" id="{A2BCB7AC-23BE-4E8D-B401-4A413BCF221D}"/>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100084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KIDTEX Range (Spring Cot &amp;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Cotbed</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448321" y="1912297"/>
            <a:ext cx="6328110" cy="415498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premium Spring mattress offering superior comfort, hygiene and support for your baby and features a fully reversible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wipe clean quilted mattress cover  which enhance breathability and air circulation for your child. It also keeps the mattress interior fresh and clean, reducing the causes of allergies.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quilted fabric envelopes the fully linked double cone spring base that is cocooned in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kumimoji="0" lang="en-GB" sz="1200" b="0" i="0" u="none" strike="noStrike" kern="1200" cap="none" spc="0" normalizeH="0" baseline="30000" noProof="0" dirty="0" err="1">
                <a:ln>
                  <a:noFill/>
                </a:ln>
                <a:solidFill>
                  <a:prstClr val="black"/>
                </a:solidFill>
                <a:effectLst/>
                <a:uLnTx/>
                <a:uFillTx/>
                <a:latin typeface="Calibri" panose="020F0502020204030204"/>
                <a:ea typeface="+mn-ea"/>
                <a:cs typeface="+mn-cs"/>
              </a:rPr>
              <a: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felt comfort layer. Double cone springs add further support and durability to a mattress and are often the choice for the older child, providing better postural support. Additionally, the space within the spring lattice allows for better airflow helping with temperature regulation of the child.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springs used in the inner core of this spring mattress are linked double cone orthopaedic springs giving excellent spinal support and comfort.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correct choice of mattress will provide a healthier and safer sleeping environment; provide a better nights sleep for your child, and peace of mind for you, the parent.</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r>
              <a:rPr lang="en-GB" sz="1200" dirty="0"/>
              <a:t>…</a:t>
            </a:r>
            <a:r>
              <a:rPr lang="en-GB" sz="1200" dirty="0">
                <a:solidFill>
                  <a:prstClr val="black"/>
                </a:solidFill>
              </a:rPr>
              <a:t>.perfect when potty training or when your child has a little accident</a:t>
            </a:r>
          </a:p>
          <a:p>
            <a:pPr>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approx. 4 years (cot) and 5 years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BAC02A82-CF32-4A2B-8213-39E8BA0D3F35}"/>
              </a:ext>
            </a:extLst>
          </p:cNvPr>
          <p:cNvGraphicFramePr>
            <a:graphicFrameLocks noGrp="1"/>
          </p:cNvGraphicFramePr>
          <p:nvPr>
            <p:extLst>
              <p:ext uri="{D42A27DB-BD31-4B8C-83A1-F6EECF244321}">
                <p14:modId xmlns:p14="http://schemas.microsoft.com/office/powerpoint/2010/main" val="1022481604"/>
              </p:ext>
            </p:extLst>
          </p:nvPr>
        </p:nvGraphicFramePr>
        <p:xfrm>
          <a:off x="1392009" y="711122"/>
          <a:ext cx="8614611" cy="885525"/>
        </p:xfrm>
        <a:graphic>
          <a:graphicData uri="http://schemas.openxmlformats.org/drawingml/2006/table">
            <a:tbl>
              <a:tblPr/>
              <a:tblGrid>
                <a:gridCol w="1864895">
                  <a:extLst>
                    <a:ext uri="{9D8B030D-6E8A-4147-A177-3AD203B41FA5}">
                      <a16:colId xmlns:a16="http://schemas.microsoft.com/office/drawing/2014/main" val="3518772224"/>
                    </a:ext>
                  </a:extLst>
                </a:gridCol>
                <a:gridCol w="1239253">
                  <a:extLst>
                    <a:ext uri="{9D8B030D-6E8A-4147-A177-3AD203B41FA5}">
                      <a16:colId xmlns:a16="http://schemas.microsoft.com/office/drawing/2014/main" val="1320014415"/>
                    </a:ext>
                  </a:extLst>
                </a:gridCol>
                <a:gridCol w="3910263">
                  <a:extLst>
                    <a:ext uri="{9D8B030D-6E8A-4147-A177-3AD203B41FA5}">
                      <a16:colId xmlns:a16="http://schemas.microsoft.com/office/drawing/2014/main" val="4287042452"/>
                    </a:ext>
                  </a:extLst>
                </a:gridCol>
                <a:gridCol w="890337">
                  <a:extLst>
                    <a:ext uri="{9D8B030D-6E8A-4147-A177-3AD203B41FA5}">
                      <a16:colId xmlns:a16="http://schemas.microsoft.com/office/drawing/2014/main" val="2934135747"/>
                    </a:ext>
                  </a:extLst>
                </a:gridCol>
                <a:gridCol w="709863">
                  <a:extLst>
                    <a:ext uri="{9D8B030D-6E8A-4147-A177-3AD203B41FA5}">
                      <a16:colId xmlns:a16="http://schemas.microsoft.com/office/drawing/2014/main" val="860782696"/>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83827315"/>
                  </a:ext>
                </a:extLst>
              </a:tr>
              <a:tr h="180474">
                <a:tc>
                  <a:txBody>
                    <a:bodyPr/>
                    <a:lstStyle/>
                    <a:p>
                      <a:pPr algn="ctr" fontAlgn="b"/>
                      <a:r>
                        <a:rPr lang="en-GB" sz="1100" b="1" i="0" u="sng" strike="noStrike" dirty="0">
                          <a:solidFill>
                            <a:srgbClr val="000000"/>
                          </a:solidFill>
                          <a:effectLst/>
                          <a:latin typeface="Calibri" panose="020F0502020204030204" pitchFamily="34" charset="0"/>
                        </a:rPr>
                        <a:t>Cot &amp; </a:t>
                      </a:r>
                      <a:r>
                        <a:rPr lang="en-GB" sz="1100" b="1" i="0" u="sng" strike="noStrike" dirty="0" err="1">
                          <a:solidFill>
                            <a:srgbClr val="000000"/>
                          </a:solidFill>
                          <a:effectLst/>
                          <a:latin typeface="Calibri" panose="020F0502020204030204" pitchFamily="34" charset="0"/>
                        </a:rPr>
                        <a:t>Cotbed</a:t>
                      </a:r>
                      <a:r>
                        <a:rPr lang="en-GB" sz="1100" b="1" i="0" u="sng" strike="noStrike" dirty="0">
                          <a:solidFill>
                            <a:srgbClr val="000000"/>
                          </a:solidFill>
                          <a:effectLst/>
                          <a:latin typeface="Calibri" panose="020F0502020204030204" pitchFamily="34" charset="0"/>
                        </a:rPr>
                        <a:t>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41272"/>
                  </a:ext>
                </a:extLst>
              </a:tr>
              <a:tr h="173255">
                <a:tc>
                  <a:txBody>
                    <a:bodyPr/>
                    <a:lstStyle/>
                    <a:p>
                      <a:pPr algn="ctr" fontAlgn="b"/>
                      <a:r>
                        <a:rPr lang="en-GB" sz="1100" b="0" i="0" u="none" strike="noStrike">
                          <a:solidFill>
                            <a:srgbClr val="000000"/>
                          </a:solidFill>
                          <a:effectLst/>
                          <a:latin typeface="Calibri" panose="020F0502020204030204" pitchFamily="34" charset="0"/>
                        </a:rPr>
                        <a:t>BBLK11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Kidtex11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Spring Cot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120x60x10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525884"/>
                  </a:ext>
                </a:extLst>
              </a:tr>
              <a:tr h="173255">
                <a:tc>
                  <a:txBody>
                    <a:bodyPr/>
                    <a:lstStyle/>
                    <a:p>
                      <a:pPr algn="ctr" fontAlgn="b"/>
                      <a:r>
                        <a:rPr lang="en-GB" sz="1100" b="0" i="0" u="none" strike="noStrike">
                          <a:solidFill>
                            <a:srgbClr val="000000"/>
                          </a:solidFill>
                          <a:effectLst/>
                          <a:latin typeface="Calibri" panose="020F0502020204030204" pitchFamily="34" charset="0"/>
                        </a:rPr>
                        <a:t>BBLK13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Kidtex13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Spring </a:t>
                      </a:r>
                      <a:r>
                        <a:rPr lang="en-GB" sz="1100" b="0" i="0" u="none" strike="noStrike" dirty="0" err="1">
                          <a:solidFill>
                            <a:srgbClr val="000000"/>
                          </a:solidFill>
                          <a:effectLst/>
                          <a:latin typeface="Calibri" panose="020F0502020204030204" pitchFamily="34" charset="0"/>
                        </a:rPr>
                        <a:t>Cotbed</a:t>
                      </a:r>
                      <a:r>
                        <a:rPr lang="en-GB" sz="1100" b="0" i="0" u="none" strike="noStrike" dirty="0">
                          <a:solidFill>
                            <a:srgbClr val="000000"/>
                          </a:solidFill>
                          <a:effectLst/>
                          <a:latin typeface="Calibri" panose="020F0502020204030204" pitchFamily="34" charset="0"/>
                        </a:rPr>
                        <a: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140x70x10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37425"/>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469566"/>
                  </a:ext>
                </a:extLst>
              </a:tr>
            </a:tbl>
          </a:graphicData>
        </a:graphic>
      </p:graphicFrame>
      <p:pic>
        <p:nvPicPr>
          <p:cNvPr id="6" name="Picture 5" descr="Diagram&#10;&#10;Description automatically generated">
            <a:extLst>
              <a:ext uri="{FF2B5EF4-FFF2-40B4-BE49-F238E27FC236}">
                <a16:creationId xmlns:a16="http://schemas.microsoft.com/office/drawing/2014/main" id="{9929EC57-6DF1-4DFE-809F-72EF20700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679" y="1813005"/>
            <a:ext cx="4154983" cy="4154983"/>
          </a:xfrm>
          <a:prstGeom prst="rect">
            <a:avLst/>
          </a:prstGeom>
        </p:spPr>
      </p:pic>
      <p:pic>
        <p:nvPicPr>
          <p:cNvPr id="15" name="Picture 14">
            <a:extLst>
              <a:ext uri="{FF2B5EF4-FFF2-40B4-BE49-F238E27FC236}">
                <a16:creationId xmlns:a16="http://schemas.microsoft.com/office/drawing/2014/main" id="{356D7AB8-6B62-4D41-AF28-A71A877C914A}"/>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409054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7323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a:solidFill>
                  <a:srgbClr val="00CC66"/>
                </a:solidFill>
                <a:latin typeface="Arial Black" panose="020B0A04020102020204" pitchFamily="34" charset="0"/>
              </a:rPr>
              <a:t>VENTIFLOW</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Range (Crib &amp; Moses Basket Mattresses) </a:t>
            </a:r>
          </a:p>
        </p:txBody>
      </p:sp>
      <p:sp>
        <p:nvSpPr>
          <p:cNvPr id="17" name="TextBox 16">
            <a:extLst>
              <a:ext uri="{FF2B5EF4-FFF2-40B4-BE49-F238E27FC236}">
                <a16:creationId xmlns:a16="http://schemas.microsoft.com/office/drawing/2014/main" id="{8803E91B-33A3-444D-B8A8-E9529719738D}"/>
              </a:ext>
            </a:extLst>
          </p:cNvPr>
          <p:cNvSpPr txBox="1"/>
          <p:nvPr/>
        </p:nvSpPr>
        <p:spPr>
          <a:xfrm>
            <a:off x="263000" y="2087130"/>
            <a:ext cx="7154948" cy="4339650"/>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ultimate quality mattress offering superior comfort, support and breathability for all climates.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mattress features a unique 3D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Breathex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Airflow Plus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Permex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removable and washable cover that promotes air circulation to help prevent overheating and maximise breathability for the sleeping child.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inner cover features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Non Woven wipe clean layer made from vapour permeable yet water repellent fabric, helping to protect the comfortable high resilience foam core…perfect when potty training or when your child has a little accident.</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Although often considered the economic choice, a quality foam core is a durable comfortable option and has been carefully selected with a density and firmness ensuring the correct balance between comfort and support. The foam used in the inner core is orthopaedic dent resistant foam giving spinal support and comfort and does not contain any PVC or plasticisers, ensuring kindness to both the environment and your baby.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base of the cover 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Permex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which is a hypo-allergenic, PVC-free waterproof fabric that is easy to wipe clean.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cover can be easily removed for washing at 60 degrees C in accordance with the care </a:t>
            </a:r>
            <a:r>
              <a:rPr kumimoji="0" lang="en-GB" sz="1200" b="0" i="0" u="none" strike="noStrike" kern="1200" cap="none" spc="0" normalizeH="0" baseline="0" noProof="0" dirty="0">
                <a:ln>
                  <a:noFill/>
                </a:ln>
                <a:effectLst/>
                <a:uLnTx/>
                <a:uFillTx/>
                <a:latin typeface="Calibri" panose="020F0502020204030204"/>
                <a:ea typeface="+mn-ea"/>
                <a:cs typeface="+mn-cs"/>
              </a:rPr>
              <a:t>label</a:t>
            </a:r>
            <a:r>
              <a:rPr lang="en-GB" sz="1200" dirty="0">
                <a:latin typeface="Calibri" panose="020F0502020204030204"/>
              </a:rPr>
              <a:t>, </a:t>
            </a:r>
            <a:r>
              <a:rPr kumimoji="0" lang="en-GB" sz="1200" b="0" i="0" u="none" strike="noStrike" kern="1200" cap="none" spc="0" normalizeH="0" baseline="0" noProof="0" dirty="0">
                <a:ln>
                  <a:noFill/>
                </a:ln>
                <a:effectLst/>
                <a:uLnTx/>
                <a:uFillTx/>
                <a:latin typeface="Calibri" panose="020F0502020204030204"/>
                <a:ea typeface="+mn-ea"/>
                <a:cs typeface="+mn-cs"/>
              </a:rPr>
              <a:t>killing dust-mites, a common cause of allergies</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12 months (approx.)</a:t>
            </a:r>
          </a:p>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7993BE7F-F673-4F77-83FA-49A80DC2BAD3}"/>
              </a:ext>
            </a:extLst>
          </p:cNvPr>
          <p:cNvGraphicFramePr>
            <a:graphicFrameLocks noGrp="1"/>
          </p:cNvGraphicFramePr>
          <p:nvPr>
            <p:extLst>
              <p:ext uri="{D42A27DB-BD31-4B8C-83A1-F6EECF244321}">
                <p14:modId xmlns:p14="http://schemas.microsoft.com/office/powerpoint/2010/main" val="1925598874"/>
              </p:ext>
            </p:extLst>
          </p:nvPr>
        </p:nvGraphicFramePr>
        <p:xfrm>
          <a:off x="1323669" y="589632"/>
          <a:ext cx="8614611" cy="1410503"/>
        </p:xfrm>
        <a:graphic>
          <a:graphicData uri="http://schemas.openxmlformats.org/drawingml/2006/table">
            <a:tbl>
              <a:tblPr/>
              <a:tblGrid>
                <a:gridCol w="1864895">
                  <a:extLst>
                    <a:ext uri="{9D8B030D-6E8A-4147-A177-3AD203B41FA5}">
                      <a16:colId xmlns:a16="http://schemas.microsoft.com/office/drawing/2014/main" val="2742520341"/>
                    </a:ext>
                  </a:extLst>
                </a:gridCol>
                <a:gridCol w="1239253">
                  <a:extLst>
                    <a:ext uri="{9D8B030D-6E8A-4147-A177-3AD203B41FA5}">
                      <a16:colId xmlns:a16="http://schemas.microsoft.com/office/drawing/2014/main" val="2870561403"/>
                    </a:ext>
                  </a:extLst>
                </a:gridCol>
                <a:gridCol w="3910263">
                  <a:extLst>
                    <a:ext uri="{9D8B030D-6E8A-4147-A177-3AD203B41FA5}">
                      <a16:colId xmlns:a16="http://schemas.microsoft.com/office/drawing/2014/main" val="3919734311"/>
                    </a:ext>
                  </a:extLst>
                </a:gridCol>
                <a:gridCol w="890337">
                  <a:extLst>
                    <a:ext uri="{9D8B030D-6E8A-4147-A177-3AD203B41FA5}">
                      <a16:colId xmlns:a16="http://schemas.microsoft.com/office/drawing/2014/main" val="3981066838"/>
                    </a:ext>
                  </a:extLst>
                </a:gridCol>
                <a:gridCol w="709863">
                  <a:extLst>
                    <a:ext uri="{9D8B030D-6E8A-4147-A177-3AD203B41FA5}">
                      <a16:colId xmlns:a16="http://schemas.microsoft.com/office/drawing/2014/main" val="411655757"/>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26733404"/>
                  </a:ext>
                </a:extLst>
              </a:tr>
              <a:tr h="180474">
                <a:tc>
                  <a:txBody>
                    <a:bodyPr/>
                    <a:lstStyle/>
                    <a:p>
                      <a:pPr algn="ctr" fontAlgn="b"/>
                      <a:r>
                        <a:rPr lang="en-GB" sz="1100" b="1" i="0" u="sng" strike="noStrike">
                          <a:solidFill>
                            <a:srgbClr val="000000"/>
                          </a:solidFill>
                          <a:effectLst/>
                          <a:latin typeface="Calibri" panose="020F0502020204030204" pitchFamily="34" charset="0"/>
                        </a:rPr>
                        <a:t>Moses Basket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9684344"/>
                  </a:ext>
                </a:extLst>
              </a:tr>
              <a:tr h="173255">
                <a:tc>
                  <a:txBody>
                    <a:bodyPr/>
                    <a:lstStyle/>
                    <a:p>
                      <a:pPr algn="ctr" fontAlgn="b"/>
                      <a:r>
                        <a:rPr lang="en-GB" sz="1100" b="0" i="0" u="none" strike="noStrike">
                          <a:solidFill>
                            <a:srgbClr val="000000"/>
                          </a:solidFill>
                          <a:effectLst/>
                          <a:latin typeface="Calibri" panose="020F0502020204030204" pitchFamily="34" charset="0"/>
                        </a:rPr>
                        <a:t>BBLKP02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Venti02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VENTIFLOW Foam Moses Basket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75x28x3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746764"/>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637578"/>
                  </a:ext>
                </a:extLst>
              </a:tr>
              <a:tr h="173255">
                <a:tc>
                  <a:txBody>
                    <a:bodyPr/>
                    <a:lstStyle/>
                    <a:p>
                      <a:pPr algn="ctr" fontAlgn="b"/>
                      <a:r>
                        <a:rPr lang="en-GB" sz="1100" b="1" i="0" u="sng" strike="noStrike">
                          <a:solidFill>
                            <a:srgbClr val="000000"/>
                          </a:solidFill>
                          <a:effectLst/>
                          <a:latin typeface="Calibri" panose="020F0502020204030204" pitchFamily="34" charset="0"/>
                        </a:rPr>
                        <a:t>Crib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98034"/>
                  </a:ext>
                </a:extLst>
              </a:tr>
              <a:tr h="173255">
                <a:tc>
                  <a:txBody>
                    <a:bodyPr/>
                    <a:lstStyle/>
                    <a:p>
                      <a:pPr algn="ctr" fontAlgn="b"/>
                      <a:r>
                        <a:rPr lang="en-GB" sz="1100" b="0" i="0" u="none" strike="noStrike" dirty="0">
                          <a:solidFill>
                            <a:srgbClr val="000000"/>
                          </a:solidFill>
                          <a:effectLst/>
                          <a:latin typeface="Calibri" panose="020F0502020204030204" pitchFamily="34" charset="0"/>
                        </a:rPr>
                        <a:t>BBLKP03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Venti03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VENTIFLOW Foam Crib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88.5x39.5x3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449396"/>
                  </a:ext>
                </a:extLst>
              </a:tr>
              <a:tr h="173255">
                <a:tc>
                  <a:txBody>
                    <a:bodyPr/>
                    <a:lstStyle/>
                    <a:p>
                      <a:pPr marL="0" algn="ctr" defTabSz="914400" rtl="0" eaLnBrk="1" fontAlgn="b" latinLnBrk="0" hangingPunct="1"/>
                      <a:r>
                        <a:rPr lang="en-GB" sz="1100" b="0" i="0" u="none" strike="noStrike" kern="1200" dirty="0">
                          <a:solidFill>
                            <a:srgbClr val="000000"/>
                          </a:solidFill>
                          <a:effectLst/>
                          <a:latin typeface="Calibri" panose="020F0502020204030204" pitchFamily="34" charset="0"/>
                          <a:ea typeface="+mn-ea"/>
                          <a:cs typeface="+mn-cs"/>
                        </a:rPr>
                        <a:t>BBLKP03BED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endParaRPr lang="en-GB" sz="1100" b="0" i="0" u="none" strike="noStrike" kern="1200">
                        <a:solidFill>
                          <a:srgbClr val="000000"/>
                        </a:solidFill>
                        <a:effectLst/>
                        <a:latin typeface="Calibri" panose="020F0502020204030204" pitchFamily="34" charset="0"/>
                        <a:ea typeface="+mn-ea"/>
                        <a:cs typeface="+mn-cs"/>
                      </a:endParaRP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100" b="0" i="0" u="none" strike="noStrike" kern="1200" dirty="0">
                          <a:solidFill>
                            <a:srgbClr val="000000"/>
                          </a:solidFill>
                          <a:effectLst/>
                          <a:latin typeface="Calibri" panose="020F0502020204030204" pitchFamily="34" charset="0"/>
                          <a:ea typeface="+mn-ea"/>
                          <a:cs typeface="+mn-cs"/>
                        </a:rPr>
                        <a:t>VENTIFLOW Foam Crib Mattress (Bedside)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83x50x3</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792663"/>
                  </a:ext>
                </a:extLst>
              </a:tr>
              <a:tr h="173255">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51382"/>
                  </a:ext>
                </a:extLst>
              </a:tr>
            </a:tbl>
          </a:graphicData>
        </a:graphic>
      </p:graphicFrame>
      <p:pic>
        <p:nvPicPr>
          <p:cNvPr id="6" name="Picture 5" descr="Diagram&#10;&#10;Description automatically generated">
            <a:extLst>
              <a:ext uri="{FF2B5EF4-FFF2-40B4-BE49-F238E27FC236}">
                <a16:creationId xmlns:a16="http://schemas.microsoft.com/office/drawing/2014/main" id="{9A83519A-FD91-4B25-8D3B-3C6484C21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022" y="2103739"/>
            <a:ext cx="4245799" cy="4245799"/>
          </a:xfrm>
          <a:prstGeom prst="rect">
            <a:avLst/>
          </a:prstGeom>
        </p:spPr>
      </p:pic>
      <p:pic>
        <p:nvPicPr>
          <p:cNvPr id="15" name="Picture 14">
            <a:extLst>
              <a:ext uri="{FF2B5EF4-FFF2-40B4-BE49-F238E27FC236}">
                <a16:creationId xmlns:a16="http://schemas.microsoft.com/office/drawing/2014/main" id="{A6160A04-24EA-43F3-A9E2-8F0F2D30D00D}"/>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3635832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a:solidFill>
                  <a:srgbClr val="00CC66"/>
                </a:solidFill>
                <a:latin typeface="Arial Black" panose="020B0A04020102020204" pitchFamily="34" charset="0"/>
              </a:rPr>
              <a:t>VENTIFLOW </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Range (Travel Cot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271048" y="1674813"/>
            <a:ext cx="6485019" cy="4524315"/>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ultimate quality mattress offering superior comfort, support and breathability for all climates.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mattress features a unique 3D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Breathex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Airflow Plus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Permex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removable and washable cover that promotes air circulation to help prevent overheating and maximise breathability for the sleeping child.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inner cover features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Non Woven wipe clean layer made from vapour permeable yet water repellent fabric, helping to protect the comfortable high resilience foam core…perfect when potty training or when your child has a little accident.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Although often considered the economic choice, a quality foam core is a durable comfortable option and has been carefully selected with a density and firmness ensuring the correct balance between comfort and support. The foam used in the inner core is orthopaedic dent resistant foam giving spinal support and comfort and does not contain any PVC or plasticisers, ensuring kindness to both the environment and your baby.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base of the cover 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Permex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which is a hypo-allergenic, PVC-free waterproof fabric that is easy to wipe clean.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cover can be easily removed for washing at 60 degrees C in accordance with the care </a:t>
            </a:r>
            <a:r>
              <a:rPr kumimoji="0" lang="en-GB" sz="1200" b="0" i="0" u="none" strike="noStrike" kern="1200" cap="none" spc="0" normalizeH="0" baseline="0" noProof="0" dirty="0">
                <a:ln>
                  <a:noFill/>
                </a:ln>
                <a:effectLst/>
                <a:uLnTx/>
                <a:uFillTx/>
                <a:latin typeface="Calibri" panose="020F0502020204030204"/>
                <a:ea typeface="+mn-ea"/>
                <a:cs typeface="+mn-cs"/>
              </a:rPr>
              <a:t>label</a:t>
            </a:r>
            <a:r>
              <a:rPr lang="en-GB" sz="1200" dirty="0">
                <a:latin typeface="Calibri" panose="020F0502020204030204"/>
              </a:rPr>
              <a:t>, </a:t>
            </a:r>
            <a:r>
              <a:rPr kumimoji="0" lang="en-GB" sz="1200" b="0" i="0" u="none" strike="noStrike" kern="1200" cap="none" spc="0" normalizeH="0" baseline="0" noProof="0" dirty="0">
                <a:ln>
                  <a:noFill/>
                </a:ln>
                <a:effectLst/>
                <a:uLnTx/>
                <a:uFillTx/>
                <a:latin typeface="Calibri" panose="020F0502020204030204"/>
                <a:ea typeface="+mn-ea"/>
                <a:cs typeface="+mn-cs"/>
              </a:rPr>
              <a:t>killing dust-mites, a common cause of allergies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4 years (approx.)	</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B4EDDB14-B666-46BB-A7F8-D9012EE20C49}"/>
              </a:ext>
            </a:extLst>
          </p:cNvPr>
          <p:cNvGraphicFramePr>
            <a:graphicFrameLocks noGrp="1"/>
          </p:cNvGraphicFramePr>
          <p:nvPr>
            <p:extLst>
              <p:ext uri="{D42A27DB-BD31-4B8C-83A1-F6EECF244321}">
                <p14:modId xmlns:p14="http://schemas.microsoft.com/office/powerpoint/2010/main" val="2059541054"/>
              </p:ext>
            </p:extLst>
          </p:nvPr>
        </p:nvGraphicFramePr>
        <p:xfrm>
          <a:off x="1392009" y="592123"/>
          <a:ext cx="8614611" cy="885525"/>
        </p:xfrm>
        <a:graphic>
          <a:graphicData uri="http://schemas.openxmlformats.org/drawingml/2006/table">
            <a:tbl>
              <a:tblPr/>
              <a:tblGrid>
                <a:gridCol w="1864895">
                  <a:extLst>
                    <a:ext uri="{9D8B030D-6E8A-4147-A177-3AD203B41FA5}">
                      <a16:colId xmlns:a16="http://schemas.microsoft.com/office/drawing/2014/main" val="1225073187"/>
                    </a:ext>
                  </a:extLst>
                </a:gridCol>
                <a:gridCol w="1239253">
                  <a:extLst>
                    <a:ext uri="{9D8B030D-6E8A-4147-A177-3AD203B41FA5}">
                      <a16:colId xmlns:a16="http://schemas.microsoft.com/office/drawing/2014/main" val="3585397718"/>
                    </a:ext>
                  </a:extLst>
                </a:gridCol>
                <a:gridCol w="3910263">
                  <a:extLst>
                    <a:ext uri="{9D8B030D-6E8A-4147-A177-3AD203B41FA5}">
                      <a16:colId xmlns:a16="http://schemas.microsoft.com/office/drawing/2014/main" val="2011074651"/>
                    </a:ext>
                  </a:extLst>
                </a:gridCol>
                <a:gridCol w="890337">
                  <a:extLst>
                    <a:ext uri="{9D8B030D-6E8A-4147-A177-3AD203B41FA5}">
                      <a16:colId xmlns:a16="http://schemas.microsoft.com/office/drawing/2014/main" val="791297973"/>
                    </a:ext>
                  </a:extLst>
                </a:gridCol>
                <a:gridCol w="709863">
                  <a:extLst>
                    <a:ext uri="{9D8B030D-6E8A-4147-A177-3AD203B41FA5}">
                      <a16:colId xmlns:a16="http://schemas.microsoft.com/office/drawing/2014/main" val="1925316484"/>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77512821"/>
                  </a:ext>
                </a:extLst>
              </a:tr>
              <a:tr h="180474">
                <a:tc>
                  <a:txBody>
                    <a:bodyPr/>
                    <a:lstStyle/>
                    <a:p>
                      <a:pPr algn="ctr" fontAlgn="b"/>
                      <a:r>
                        <a:rPr lang="en-GB" sz="1100" b="1" i="0" u="sng" strike="noStrike">
                          <a:solidFill>
                            <a:srgbClr val="000000"/>
                          </a:solidFill>
                          <a:effectLst/>
                          <a:latin typeface="Calibri" panose="020F0502020204030204" pitchFamily="34" charset="0"/>
                        </a:rPr>
                        <a:t>Travel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417372"/>
                  </a:ext>
                </a:extLst>
              </a:tr>
              <a:tr h="173255">
                <a:tc>
                  <a:txBody>
                    <a:bodyPr/>
                    <a:lstStyle/>
                    <a:p>
                      <a:pPr algn="ctr" fontAlgn="b"/>
                      <a:r>
                        <a:rPr lang="en-GB" sz="1100" b="0" i="0" u="none" strike="noStrike">
                          <a:solidFill>
                            <a:srgbClr val="000000"/>
                          </a:solidFill>
                          <a:effectLst/>
                          <a:latin typeface="Calibri" panose="020F0502020204030204" pitchFamily="34" charset="0"/>
                        </a:rPr>
                        <a:t>BBLKP11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Venti11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VENTIFLOW Folding Travel Cot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96x54x2.5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943035"/>
                  </a:ext>
                </a:extLst>
              </a:tr>
              <a:tr h="173255">
                <a:tc>
                  <a:txBody>
                    <a:bodyPr/>
                    <a:lstStyle/>
                    <a:p>
                      <a:pPr algn="ctr" fontAlgn="b"/>
                      <a:r>
                        <a:rPr lang="en-GB" sz="1100" b="0" i="0" u="none" strike="noStrike">
                          <a:solidFill>
                            <a:srgbClr val="000000"/>
                          </a:solidFill>
                          <a:effectLst/>
                          <a:latin typeface="Calibri" panose="020F0502020204030204" pitchFamily="34" charset="0"/>
                        </a:rPr>
                        <a:t>BBLKP10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VENTIFLOW Thick Travel Cot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93x64x6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908366"/>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752437"/>
                  </a:ext>
                </a:extLst>
              </a:tr>
            </a:tbl>
          </a:graphicData>
        </a:graphic>
      </p:graphicFrame>
      <p:pic>
        <p:nvPicPr>
          <p:cNvPr id="6" name="Picture 5" descr="Diagram&#10;&#10;Description automatically generated">
            <a:extLst>
              <a:ext uri="{FF2B5EF4-FFF2-40B4-BE49-F238E27FC236}">
                <a16:creationId xmlns:a16="http://schemas.microsoft.com/office/drawing/2014/main" id="{F40AAEF2-156F-4A70-9A97-263C4BE76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711" y="1557012"/>
            <a:ext cx="4598472" cy="4598472"/>
          </a:xfrm>
          <a:prstGeom prst="rect">
            <a:avLst/>
          </a:prstGeom>
        </p:spPr>
      </p:pic>
      <p:pic>
        <p:nvPicPr>
          <p:cNvPr id="15" name="Picture 14">
            <a:extLst>
              <a:ext uri="{FF2B5EF4-FFF2-40B4-BE49-F238E27FC236}">
                <a16:creationId xmlns:a16="http://schemas.microsoft.com/office/drawing/2014/main" id="{5AC4F977-7B97-47B4-8437-E262FF4B71D3}"/>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3722010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a:solidFill>
                  <a:srgbClr val="00CC66"/>
                </a:solidFill>
                <a:latin typeface="Arial Black" panose="020B0A04020102020204" pitchFamily="34" charset="0"/>
              </a:rPr>
              <a:t>VENTIFLOW </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Range (Spring Cot &amp;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Cotbed</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179721" y="1693687"/>
            <a:ext cx="6114547" cy="4154984"/>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ultimate quality Spring mattress offering superior comfort, support and breathability for all climates.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mattress features a unique 3D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Breathex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Airflow Plus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Permex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removable and washable cover that promotes air circulation to help prevent overheating and maximise breathability for the sleeping child.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inner cover features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Non Woven wipe clean layer made from vapour permeable yet water repellent fabric, helping to protect the comfortable spring core…perfect when potty training or when your child has a little accident.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springs used in the inner core of this </a:t>
            </a:r>
            <a:r>
              <a:rPr lang="en-GB" sz="1200" dirty="0">
                <a:solidFill>
                  <a:prstClr val="black"/>
                </a:solidFill>
              </a:rPr>
              <a:t>mattress are completely wrapped in a foam and felt comfort layer which is durable and long lasting, providing excellent postural support, and spring mattresses are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often the choice for the older child. </a:t>
            </a:r>
          </a:p>
          <a:p>
            <a:pPr marL="171450" indent="-171450">
              <a:buFont typeface="Arial" panose="020B0604020202020204" pitchFamily="34" charset="0"/>
              <a:buChar char="•"/>
              <a:defRPr/>
            </a:pPr>
            <a:r>
              <a:rPr lang="en-GB" sz="1200" dirty="0">
                <a:solidFill>
                  <a:prstClr val="black"/>
                </a:solidFill>
              </a:rPr>
              <a:t>The base of the cover features </a:t>
            </a:r>
            <a:r>
              <a:rPr lang="en-GB" sz="1200" dirty="0" err="1">
                <a:solidFill>
                  <a:prstClr val="black"/>
                </a:solidFill>
              </a:rPr>
              <a:t>Supersoft</a:t>
            </a:r>
            <a:r>
              <a:rPr lang="en-GB" sz="1200" dirty="0">
                <a:solidFill>
                  <a:prstClr val="black"/>
                </a:solidFill>
              </a:rPr>
              <a:t> </a:t>
            </a:r>
            <a:r>
              <a:rPr lang="en-GB" sz="1200" dirty="0" err="1">
                <a:solidFill>
                  <a:prstClr val="black"/>
                </a:solidFill>
              </a:rPr>
              <a:t>Permex</a:t>
            </a:r>
            <a:r>
              <a:rPr lang="en-GB" sz="1200" dirty="0">
                <a:solidFill>
                  <a:prstClr val="black"/>
                </a:solidFill>
              </a:rPr>
              <a:t> Plus, which is a hypo-allergenic, PVC-free waterproof fabric that is easy to wipe clean.</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cover can be easily removed for washing at 60 degrees C in accordance with the care </a:t>
            </a:r>
            <a:r>
              <a:rPr kumimoji="0" lang="en-GB" sz="1200" b="0" i="0" u="none" strike="noStrike" kern="1200" cap="none" spc="0" normalizeH="0" baseline="0" noProof="0" dirty="0">
                <a:ln>
                  <a:noFill/>
                </a:ln>
                <a:effectLst/>
                <a:uLnTx/>
                <a:uFillTx/>
                <a:latin typeface="Calibri" panose="020F0502020204030204"/>
                <a:ea typeface="+mn-ea"/>
                <a:cs typeface="+mn-cs"/>
              </a:rPr>
              <a:t>label</a:t>
            </a:r>
            <a:r>
              <a:rPr lang="en-GB" sz="1200" dirty="0">
                <a:latin typeface="Calibri" panose="020F0502020204030204"/>
              </a:rPr>
              <a:t>, </a:t>
            </a:r>
            <a:r>
              <a:rPr kumimoji="0" lang="en-GB" sz="1200" b="0" i="0" u="none" strike="noStrike" kern="1200" cap="none" spc="0" normalizeH="0" baseline="0" noProof="0" dirty="0">
                <a:ln>
                  <a:noFill/>
                </a:ln>
                <a:effectLst/>
                <a:uLnTx/>
                <a:uFillTx/>
                <a:latin typeface="Calibri" panose="020F0502020204030204"/>
                <a:ea typeface="+mn-ea"/>
                <a:cs typeface="+mn-cs"/>
              </a:rPr>
              <a:t>killing dust-mites, a common cause of allergies</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approx. 4 years (cot) and 5 years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p:txBody>
      </p:sp>
      <p:graphicFrame>
        <p:nvGraphicFramePr>
          <p:cNvPr id="3" name="Table 2">
            <a:extLst>
              <a:ext uri="{FF2B5EF4-FFF2-40B4-BE49-F238E27FC236}">
                <a16:creationId xmlns:a16="http://schemas.microsoft.com/office/drawing/2014/main" id="{7926711F-9914-4172-ADD1-A9766C4F2F7D}"/>
              </a:ext>
            </a:extLst>
          </p:cNvPr>
          <p:cNvGraphicFramePr>
            <a:graphicFrameLocks noGrp="1"/>
          </p:cNvGraphicFramePr>
          <p:nvPr>
            <p:extLst>
              <p:ext uri="{D42A27DB-BD31-4B8C-83A1-F6EECF244321}">
                <p14:modId xmlns:p14="http://schemas.microsoft.com/office/powerpoint/2010/main" val="4278973460"/>
              </p:ext>
            </p:extLst>
          </p:nvPr>
        </p:nvGraphicFramePr>
        <p:xfrm>
          <a:off x="1286490" y="706323"/>
          <a:ext cx="8614611" cy="885525"/>
        </p:xfrm>
        <a:graphic>
          <a:graphicData uri="http://schemas.openxmlformats.org/drawingml/2006/table">
            <a:tbl>
              <a:tblPr/>
              <a:tblGrid>
                <a:gridCol w="1864895">
                  <a:extLst>
                    <a:ext uri="{9D8B030D-6E8A-4147-A177-3AD203B41FA5}">
                      <a16:colId xmlns:a16="http://schemas.microsoft.com/office/drawing/2014/main" val="945221784"/>
                    </a:ext>
                  </a:extLst>
                </a:gridCol>
                <a:gridCol w="1239253">
                  <a:extLst>
                    <a:ext uri="{9D8B030D-6E8A-4147-A177-3AD203B41FA5}">
                      <a16:colId xmlns:a16="http://schemas.microsoft.com/office/drawing/2014/main" val="2637320821"/>
                    </a:ext>
                  </a:extLst>
                </a:gridCol>
                <a:gridCol w="3910263">
                  <a:extLst>
                    <a:ext uri="{9D8B030D-6E8A-4147-A177-3AD203B41FA5}">
                      <a16:colId xmlns:a16="http://schemas.microsoft.com/office/drawing/2014/main" val="1804754227"/>
                    </a:ext>
                  </a:extLst>
                </a:gridCol>
                <a:gridCol w="890337">
                  <a:extLst>
                    <a:ext uri="{9D8B030D-6E8A-4147-A177-3AD203B41FA5}">
                      <a16:colId xmlns:a16="http://schemas.microsoft.com/office/drawing/2014/main" val="2791851118"/>
                    </a:ext>
                  </a:extLst>
                </a:gridCol>
                <a:gridCol w="709863">
                  <a:extLst>
                    <a:ext uri="{9D8B030D-6E8A-4147-A177-3AD203B41FA5}">
                      <a16:colId xmlns:a16="http://schemas.microsoft.com/office/drawing/2014/main" val="3418132034"/>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67076359"/>
                  </a:ext>
                </a:extLst>
              </a:tr>
              <a:tr h="180474">
                <a:tc>
                  <a:txBody>
                    <a:bodyPr/>
                    <a:lstStyle/>
                    <a:p>
                      <a:pPr algn="ctr" fontAlgn="b"/>
                      <a:r>
                        <a:rPr lang="en-GB" sz="1100" b="1" i="0" u="sng" strike="noStrike">
                          <a:solidFill>
                            <a:srgbClr val="000000"/>
                          </a:solidFill>
                          <a:effectLst/>
                          <a:latin typeface="Calibri" panose="020F0502020204030204" pitchFamily="34" charset="0"/>
                        </a:rPr>
                        <a:t>Cot &amp; Cotbed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65644"/>
                  </a:ext>
                </a:extLst>
              </a:tr>
              <a:tr h="173255">
                <a:tc>
                  <a:txBody>
                    <a:bodyPr/>
                    <a:lstStyle/>
                    <a:p>
                      <a:pPr algn="ctr" fontAlgn="b"/>
                      <a:r>
                        <a:rPr lang="en-GB" sz="1100" b="0" i="0" u="none" strike="noStrike" dirty="0">
                          <a:solidFill>
                            <a:srgbClr val="000000"/>
                          </a:solidFill>
                          <a:effectLst/>
                          <a:latin typeface="Calibri" panose="020F0502020204030204" pitchFamily="34" charset="0"/>
                        </a:rPr>
                        <a:t>BBLKP14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Venti14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VENTIFLOW Spring Cot Mattress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538924"/>
                  </a:ext>
                </a:extLst>
              </a:tr>
              <a:tr h="173255">
                <a:tc>
                  <a:txBody>
                    <a:bodyPr/>
                    <a:lstStyle/>
                    <a:p>
                      <a:pPr algn="ctr" fontAlgn="b"/>
                      <a:r>
                        <a:rPr lang="en-GB" sz="1100" b="0" i="0" u="none" strike="noStrike">
                          <a:solidFill>
                            <a:srgbClr val="000000"/>
                          </a:solidFill>
                          <a:effectLst/>
                          <a:latin typeface="Calibri" panose="020F0502020204030204" pitchFamily="34" charset="0"/>
                        </a:rPr>
                        <a:t>BBLKP16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Venti16</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VENTIFLOW Spring Cot Bed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140x70x10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480561"/>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770912"/>
                  </a:ext>
                </a:extLst>
              </a:tr>
            </a:tbl>
          </a:graphicData>
        </a:graphic>
      </p:graphicFrame>
      <p:pic>
        <p:nvPicPr>
          <p:cNvPr id="6" name="Picture 5" descr="Diagram, timeline&#10;&#10;Description automatically generated">
            <a:extLst>
              <a:ext uri="{FF2B5EF4-FFF2-40B4-BE49-F238E27FC236}">
                <a16:creationId xmlns:a16="http://schemas.microsoft.com/office/drawing/2014/main" id="{F29FC4ED-C204-4C9E-A58E-42360DF06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268" y="1644121"/>
            <a:ext cx="4793942" cy="4793942"/>
          </a:xfrm>
          <a:prstGeom prst="rect">
            <a:avLst/>
          </a:prstGeom>
        </p:spPr>
      </p:pic>
      <p:pic>
        <p:nvPicPr>
          <p:cNvPr id="15" name="Picture 14">
            <a:extLst>
              <a:ext uri="{FF2B5EF4-FFF2-40B4-BE49-F238E27FC236}">
                <a16:creationId xmlns:a16="http://schemas.microsoft.com/office/drawing/2014/main" id="{5F5CDBF8-EAA6-48BE-8755-D536A53FA120}"/>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410269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403354" y="143427"/>
            <a:ext cx="65098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Bebeluca Range Pg1</a:t>
            </a:r>
          </a:p>
        </p:txBody>
      </p:sp>
      <p:pic>
        <p:nvPicPr>
          <p:cNvPr id="13" name="Picture 12">
            <a:extLst>
              <a:ext uri="{FF2B5EF4-FFF2-40B4-BE49-F238E27FC236}">
                <a16:creationId xmlns:a16="http://schemas.microsoft.com/office/drawing/2014/main" id="{F4868F99-C6DA-4123-AAF7-8403C7039DBA}"/>
              </a:ext>
            </a:extLst>
          </p:cNvPr>
          <p:cNvPicPr>
            <a:picLocks noChangeAspect="1"/>
          </p:cNvPicPr>
          <p:nvPr/>
        </p:nvPicPr>
        <p:blipFill rotWithShape="1">
          <a:blip r:embed="rId2"/>
          <a:srcRect l="47122" t="66698" r="42942" b="8908"/>
          <a:stretch/>
        </p:blipFill>
        <p:spPr>
          <a:xfrm>
            <a:off x="9236" y="6115501"/>
            <a:ext cx="552505" cy="759167"/>
          </a:xfrm>
          <a:prstGeom prst="rect">
            <a:avLst/>
          </a:prstGeom>
        </p:spPr>
      </p:pic>
      <p:graphicFrame>
        <p:nvGraphicFramePr>
          <p:cNvPr id="4" name="Table 3">
            <a:extLst>
              <a:ext uri="{FF2B5EF4-FFF2-40B4-BE49-F238E27FC236}">
                <a16:creationId xmlns:a16="http://schemas.microsoft.com/office/drawing/2014/main" id="{260E8D49-3500-423C-A6D7-C6010CC5C878}"/>
              </a:ext>
            </a:extLst>
          </p:cNvPr>
          <p:cNvGraphicFramePr>
            <a:graphicFrameLocks noGrp="1"/>
          </p:cNvGraphicFramePr>
          <p:nvPr>
            <p:extLst>
              <p:ext uri="{D42A27DB-BD31-4B8C-83A1-F6EECF244321}">
                <p14:modId xmlns:p14="http://schemas.microsoft.com/office/powerpoint/2010/main" val="1373870312"/>
              </p:ext>
            </p:extLst>
          </p:nvPr>
        </p:nvGraphicFramePr>
        <p:xfrm>
          <a:off x="1214325" y="801244"/>
          <a:ext cx="9245600" cy="4445459"/>
        </p:xfrm>
        <a:graphic>
          <a:graphicData uri="http://schemas.openxmlformats.org/drawingml/2006/table">
            <a:tbl>
              <a:tblPr/>
              <a:tblGrid>
                <a:gridCol w="3251200">
                  <a:extLst>
                    <a:ext uri="{9D8B030D-6E8A-4147-A177-3AD203B41FA5}">
                      <a16:colId xmlns:a16="http://schemas.microsoft.com/office/drawing/2014/main" val="784557598"/>
                    </a:ext>
                  </a:extLst>
                </a:gridCol>
                <a:gridCol w="3479800">
                  <a:extLst>
                    <a:ext uri="{9D8B030D-6E8A-4147-A177-3AD203B41FA5}">
                      <a16:colId xmlns:a16="http://schemas.microsoft.com/office/drawing/2014/main" val="664202729"/>
                    </a:ext>
                  </a:extLst>
                </a:gridCol>
                <a:gridCol w="1498600">
                  <a:extLst>
                    <a:ext uri="{9D8B030D-6E8A-4147-A177-3AD203B41FA5}">
                      <a16:colId xmlns:a16="http://schemas.microsoft.com/office/drawing/2014/main" val="1536540996"/>
                    </a:ext>
                  </a:extLst>
                </a:gridCol>
                <a:gridCol w="1016000">
                  <a:extLst>
                    <a:ext uri="{9D8B030D-6E8A-4147-A177-3AD203B41FA5}">
                      <a16:colId xmlns:a16="http://schemas.microsoft.com/office/drawing/2014/main" val="2493441787"/>
                    </a:ext>
                  </a:extLst>
                </a:gridCol>
              </a:tblGrid>
              <a:tr h="190500">
                <a:tc>
                  <a:txBody>
                    <a:bodyPr/>
                    <a:lstStyle/>
                    <a:p>
                      <a:pPr algn="ctr" fontAlgn="b"/>
                      <a:r>
                        <a:rPr lang="en-GB" sz="1100" b="1" i="0" u="none" strike="noStrike">
                          <a:solidFill>
                            <a:srgbClr val="000000"/>
                          </a:solidFill>
                          <a:effectLst/>
                          <a:latin typeface="Calibri" panose="020F0502020204030204" pitchFamily="34" charset="0"/>
                        </a:rPr>
                        <a:t>Item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100" b="1" i="0" u="none" strike="noStrike">
                          <a:solidFill>
                            <a:srgbClr val="000000"/>
                          </a:solidFill>
                          <a:effectLst/>
                          <a:latin typeface="Calibri" panose="020F0502020204030204" pitchFamily="34" charset="0"/>
                        </a:rPr>
                        <a:t>Item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24469176"/>
                  </a:ext>
                </a:extLst>
              </a:tr>
              <a:tr h="190500">
                <a:tc>
                  <a:txBody>
                    <a:bodyPr/>
                    <a:lstStyle/>
                    <a:p>
                      <a:pPr algn="ctr" fontAlgn="b"/>
                      <a:r>
                        <a:rPr lang="en-GB" sz="1100" b="1" i="0" u="sng"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105040"/>
                  </a:ext>
                </a:extLst>
              </a:tr>
              <a:tr h="182880">
                <a:tc>
                  <a:txBody>
                    <a:bodyPr/>
                    <a:lstStyle/>
                    <a:p>
                      <a:pPr algn="ctr" fontAlgn="b"/>
                      <a:r>
                        <a:rPr lang="en-GB" sz="1100" b="1" i="0" u="sng" strike="noStrike" dirty="0">
                          <a:solidFill>
                            <a:srgbClr val="000000"/>
                          </a:solidFill>
                          <a:effectLst/>
                          <a:latin typeface="Calibri" panose="020F0502020204030204" pitchFamily="34" charset="0"/>
                        </a:rPr>
                        <a:t>Moses Basket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342491"/>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BBLKEVAL01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Fibre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74x28x2.5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03975"/>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Fibre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74x28x4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646445"/>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BBLKEP01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Premium Fibre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74x28x4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62771"/>
                  </a:ext>
                </a:extLst>
              </a:tr>
              <a:tr h="182880">
                <a:tc>
                  <a:txBody>
                    <a:bodyPr/>
                    <a:lstStyle/>
                    <a:p>
                      <a:pPr algn="ctr" fontAlgn="b"/>
                      <a:r>
                        <a:rPr lang="en-GB" sz="1100" b="0" i="0" u="none" strike="noStrike">
                          <a:solidFill>
                            <a:srgbClr val="000000"/>
                          </a:solidFill>
                          <a:effectLst/>
                          <a:latin typeface="Calibri" panose="020F0502020204030204" pitchFamily="34" charset="0"/>
                        </a:rPr>
                        <a:t>BBLK01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Small Foam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65x27x2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489372"/>
                  </a:ext>
                </a:extLst>
              </a:tr>
              <a:tr h="182880">
                <a:tc>
                  <a:txBody>
                    <a:bodyPr/>
                    <a:lstStyle/>
                    <a:p>
                      <a:pPr algn="ctr" fontAlgn="b"/>
                      <a:r>
                        <a:rPr lang="en-GB" sz="1100" b="0" i="0" u="none" strike="noStrike">
                          <a:solidFill>
                            <a:srgbClr val="000000"/>
                          </a:solidFill>
                          <a:effectLst/>
                          <a:latin typeface="Calibri" panose="020F0502020204030204" pitchFamily="34" charset="0"/>
                        </a:rPr>
                        <a:t>BBLK02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1100" b="0" i="0" u="none" strike="noStrike">
                          <a:solidFill>
                            <a:srgbClr val="000000"/>
                          </a:solidFill>
                          <a:effectLst/>
                          <a:latin typeface="Calibri" panose="020F0502020204030204" pitchFamily="34" charset="0"/>
                        </a:rPr>
                        <a:t>KIDTEX Foam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75x28x3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258184"/>
                  </a:ext>
                </a:extLst>
              </a:tr>
              <a:tr h="182880">
                <a:tc>
                  <a:txBody>
                    <a:bodyPr/>
                    <a:lstStyle/>
                    <a:p>
                      <a:pPr algn="ctr" fontAlgn="b"/>
                      <a:r>
                        <a:rPr lang="en-GB" sz="1100" b="0" i="0" u="none" strike="noStrike" dirty="0">
                          <a:solidFill>
                            <a:srgbClr val="000000"/>
                          </a:solidFill>
                          <a:effectLst/>
                          <a:latin typeface="Calibri" panose="020F0502020204030204" pitchFamily="34" charset="0"/>
                        </a:rPr>
                        <a:t>BBLKP02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VENTIFLOW Foam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75x28x3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255496"/>
                  </a:ext>
                </a:extLst>
              </a:tr>
              <a:tr h="182880">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2144255"/>
                  </a:ext>
                </a:extLst>
              </a:tr>
              <a:tr h="182880">
                <a:tc>
                  <a:txBody>
                    <a:bodyPr/>
                    <a:lstStyle/>
                    <a:p>
                      <a:pPr algn="ctr" fontAlgn="b"/>
                      <a:r>
                        <a:rPr lang="en-GB" sz="1100" b="1" i="0" u="sng" strike="noStrike" dirty="0">
                          <a:solidFill>
                            <a:srgbClr val="000000"/>
                          </a:solidFill>
                          <a:effectLst/>
                          <a:latin typeface="Calibri" panose="020F0502020204030204" pitchFamily="34" charset="0"/>
                        </a:rPr>
                        <a:t>Crib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00738"/>
                  </a:ext>
                </a:extLst>
              </a:tr>
              <a:tr h="216877">
                <a:tc>
                  <a:txBody>
                    <a:bodyPr/>
                    <a:lstStyle/>
                    <a:p>
                      <a:pPr algn="ctr" fontAlgn="b"/>
                      <a:r>
                        <a:rPr lang="en-GB" sz="1100" b="0" i="0" u="none" strike="noStrike" dirty="0">
                          <a:solidFill>
                            <a:schemeClr val="tx1"/>
                          </a:solidFill>
                          <a:effectLst/>
                          <a:latin typeface="Calibri" panose="020F0502020204030204" pitchFamily="34" charset="0"/>
                        </a:rPr>
                        <a:t>BBLKEVAL03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fr-FR" sz="1100" b="0" i="0" u="none" strike="noStrike" dirty="0">
                          <a:solidFill>
                            <a:schemeClr val="tx1"/>
                          </a:solidFill>
                          <a:effectLst/>
                          <a:latin typeface="Calibri" panose="020F0502020204030204" pitchFamily="34" charset="0"/>
                        </a:rPr>
                        <a:t>Fibre Crib </a:t>
                      </a:r>
                      <a:r>
                        <a:rPr lang="fr-FR" sz="1100" b="0" i="0" u="none" strike="noStrike" dirty="0" err="1">
                          <a:solidFill>
                            <a:schemeClr val="tx1"/>
                          </a:solidFill>
                          <a:effectLst/>
                          <a:latin typeface="Calibri" panose="020F0502020204030204" pitchFamily="34" charset="0"/>
                        </a:rPr>
                        <a:t>Mattress</a:t>
                      </a:r>
                      <a:endParaRPr lang="fr-FR" sz="1100" b="0" i="0" u="none" strike="noStrike" dirty="0">
                        <a:solidFill>
                          <a:schemeClr val="tx1"/>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89x38x2.5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230966"/>
                  </a:ext>
                </a:extLst>
              </a:tr>
              <a:tr h="186431">
                <a:tc>
                  <a:txBody>
                    <a:bodyPr/>
                    <a:lstStyle/>
                    <a:p>
                      <a:pPr algn="ctr" fontAlgn="b"/>
                      <a:r>
                        <a:rPr lang="en-GB" sz="1100" b="0" i="0" u="none" strike="noStrike" dirty="0">
                          <a:solidFill>
                            <a:schemeClr val="tx1"/>
                          </a:solidFill>
                          <a:effectLst/>
                          <a:latin typeface="Calibri" panose="020F0502020204030204" pitchFamily="34" charset="0"/>
                        </a:rPr>
                        <a:t>BBLKEVAL03BED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fr-FR" sz="1100" b="0" i="0" u="none" strike="noStrike" dirty="0">
                          <a:solidFill>
                            <a:schemeClr val="tx1"/>
                          </a:solidFill>
                          <a:effectLst/>
                          <a:latin typeface="Calibri" panose="020F0502020204030204" pitchFamily="34" charset="0"/>
                        </a:rPr>
                        <a:t>Fibre Crib </a:t>
                      </a:r>
                      <a:r>
                        <a:rPr lang="fr-FR" sz="1100" b="0" i="0" u="none" strike="noStrike" dirty="0" err="1">
                          <a:solidFill>
                            <a:schemeClr val="tx1"/>
                          </a:solidFill>
                          <a:effectLst/>
                          <a:latin typeface="Calibri" panose="020F0502020204030204" pitchFamily="34" charset="0"/>
                        </a:rPr>
                        <a:t>Mattress</a:t>
                      </a:r>
                      <a:r>
                        <a:rPr lang="fr-FR" sz="1100" b="0" i="0" u="none" strike="noStrike" dirty="0">
                          <a:solidFill>
                            <a:schemeClr val="tx1"/>
                          </a:solidFill>
                          <a:effectLst/>
                          <a:latin typeface="Calibri" panose="020F0502020204030204" pitchFamily="34" charset="0"/>
                        </a:rPr>
                        <a:t> (</a:t>
                      </a:r>
                      <a:r>
                        <a:rPr lang="fr-FR" sz="1100" b="0" i="0" u="none" strike="noStrike" dirty="0" err="1">
                          <a:solidFill>
                            <a:schemeClr val="tx1"/>
                          </a:solidFill>
                          <a:effectLst/>
                          <a:latin typeface="Calibri" panose="020F0502020204030204" pitchFamily="34" charset="0"/>
                        </a:rPr>
                        <a:t>Bedside</a:t>
                      </a:r>
                      <a:r>
                        <a:rPr lang="fr-FR" sz="1100" b="0" i="0" u="none" strike="noStrike" dirty="0">
                          <a:solidFill>
                            <a:schemeClr val="tx1"/>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89x50x2.5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28959"/>
                  </a:ext>
                </a:extLst>
              </a:tr>
              <a:tr h="186431">
                <a:tc>
                  <a:txBody>
                    <a:bodyPr/>
                    <a:lstStyle/>
                    <a:p>
                      <a:pPr algn="ctr" fontAlgn="b"/>
                      <a:r>
                        <a:rPr lang="en-GB" sz="1100" b="0" i="0" u="none" strike="noStrike" dirty="0">
                          <a:solidFill>
                            <a:schemeClr val="tx1"/>
                          </a:solidFill>
                          <a:effectLst/>
                          <a:latin typeface="Calibri" panose="020F0502020204030204" pitchFamily="34" charset="0"/>
                        </a:rPr>
                        <a:t>BBLKE03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chemeClr val="tx1"/>
                          </a:solidFill>
                          <a:effectLst/>
                          <a:latin typeface="Calibri" panose="020F0502020204030204" pitchFamily="34" charset="0"/>
                        </a:rPr>
                        <a:t>Essentials Fibre Crib </a:t>
                      </a:r>
                      <a:r>
                        <a:rPr lang="fr-FR" sz="1100" b="0" i="0" u="none" strike="noStrike" dirty="0" err="1">
                          <a:solidFill>
                            <a:schemeClr val="tx1"/>
                          </a:solidFill>
                          <a:effectLst/>
                          <a:latin typeface="Calibri" panose="020F0502020204030204" pitchFamily="34" charset="0"/>
                        </a:rPr>
                        <a:t>Mattress</a:t>
                      </a:r>
                      <a:endParaRPr lang="fr-FR" sz="1100" b="0" i="0" u="none" strike="noStrike" dirty="0">
                        <a:solidFill>
                          <a:schemeClr val="tx1"/>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89x38x4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1579384"/>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BBLKEP03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Premium Fibre Crib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89x38x4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9878622"/>
                  </a:ext>
                </a:extLst>
              </a:tr>
              <a:tr h="182880">
                <a:tc>
                  <a:txBody>
                    <a:bodyPr/>
                    <a:lstStyle/>
                    <a:p>
                      <a:pPr algn="ctr" fontAlgn="b"/>
                      <a:r>
                        <a:rPr lang="en-GB" sz="1100" b="0" i="0" u="none" strike="noStrike">
                          <a:solidFill>
                            <a:srgbClr val="000000"/>
                          </a:solidFill>
                          <a:effectLst/>
                          <a:latin typeface="Calibri" panose="020F0502020204030204" pitchFamily="34" charset="0"/>
                        </a:rPr>
                        <a:t>BBLK03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KIDTEX Foam Crib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88.5x39.5x3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8000739"/>
                  </a:ext>
                </a:extLst>
              </a:tr>
              <a:tr h="182880">
                <a:tc>
                  <a:txBody>
                    <a:bodyPr/>
                    <a:lstStyle/>
                    <a:p>
                      <a:pPr algn="ctr" fontAlgn="b"/>
                      <a:r>
                        <a:rPr lang="en-GB" sz="1100" b="0" i="0" u="none" strike="noStrike" dirty="0">
                          <a:solidFill>
                            <a:srgbClr val="000000"/>
                          </a:solidFill>
                          <a:effectLst/>
                          <a:latin typeface="Calibri" panose="020F0502020204030204" pitchFamily="34" charset="0"/>
                        </a:rPr>
                        <a:t>BBLK134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Short Crib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80x50x3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699575"/>
                  </a:ext>
                </a:extLst>
              </a:tr>
              <a:tr h="182880">
                <a:tc>
                  <a:txBody>
                    <a:bodyPr/>
                    <a:lstStyle/>
                    <a:p>
                      <a:pPr algn="ctr" fontAlgn="b"/>
                      <a:r>
                        <a:rPr lang="en-GB" sz="1100" b="0" i="0" u="none" strike="noStrike">
                          <a:solidFill>
                            <a:srgbClr val="000000"/>
                          </a:solidFill>
                          <a:effectLst/>
                          <a:latin typeface="Calibri" panose="020F0502020204030204" pitchFamily="34" charset="0"/>
                        </a:rPr>
                        <a:t>BBLKP03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VENTIFLOW Foam Crib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88.5x39.5x3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48085"/>
                  </a:ext>
                </a:extLst>
              </a:tr>
              <a:tr h="182880">
                <a:tc>
                  <a:txBody>
                    <a:bodyPr/>
                    <a:lstStyle/>
                    <a:p>
                      <a:pPr algn="ctr" fontAlgn="b"/>
                      <a:r>
                        <a:rPr lang="en-GB" sz="1100" b="0" i="0" u="none" strike="noStrike" dirty="0">
                          <a:solidFill>
                            <a:srgbClr val="000000"/>
                          </a:solidFill>
                          <a:effectLst/>
                          <a:latin typeface="Calibri" panose="020F0502020204030204" pitchFamily="34" charset="0"/>
                        </a:rPr>
                        <a:t>BBLKP03BED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VENTIFLOW Foam Crib Mattress (Bedside)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83x50x3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134883"/>
                  </a:ext>
                </a:extLst>
              </a:tr>
              <a:tr h="182880">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64285"/>
                  </a:ext>
                </a:extLst>
              </a:tr>
              <a:tr h="182880">
                <a:tc>
                  <a:txBody>
                    <a:bodyPr/>
                    <a:lstStyle/>
                    <a:p>
                      <a:pPr algn="ctr" fontAlgn="b"/>
                      <a:r>
                        <a:rPr lang="en-GB" sz="1100" b="1" i="0" u="sng" strike="noStrike">
                          <a:solidFill>
                            <a:srgbClr val="000000"/>
                          </a:solidFill>
                          <a:effectLst/>
                          <a:latin typeface="Calibri" panose="020F0502020204030204" pitchFamily="34" charset="0"/>
                        </a:rPr>
                        <a:t>Pram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345831"/>
                  </a:ext>
                </a:extLst>
              </a:tr>
              <a:tr h="182880">
                <a:tc>
                  <a:txBody>
                    <a:bodyPr/>
                    <a:lstStyle/>
                    <a:p>
                      <a:pPr algn="ctr" fontAlgn="b"/>
                      <a:r>
                        <a:rPr lang="en-GB" sz="1100" b="0" i="0" u="none" strike="noStrike">
                          <a:solidFill>
                            <a:srgbClr val="000000"/>
                          </a:solidFill>
                          <a:effectLst/>
                          <a:latin typeface="Calibri" panose="020F0502020204030204" pitchFamily="34" charset="0"/>
                        </a:rPr>
                        <a:t>BBLK04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Foam Square End Pram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73x35x3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557711"/>
                  </a:ext>
                </a:extLst>
              </a:tr>
              <a:tr h="182880">
                <a:tc>
                  <a:txBody>
                    <a:bodyPr/>
                    <a:lstStyle/>
                    <a:p>
                      <a:pPr algn="ctr" fontAlgn="b"/>
                      <a:r>
                        <a:rPr lang="en-GB" sz="1100" b="0" i="0" u="none" strike="noStrike">
                          <a:solidFill>
                            <a:srgbClr val="000000"/>
                          </a:solidFill>
                          <a:effectLst/>
                          <a:latin typeface="Calibri" panose="020F0502020204030204" pitchFamily="34" charset="0"/>
                        </a:rPr>
                        <a:t>BBLK05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Foam Round End Pram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73x35x3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904321"/>
                  </a:ext>
                </a:extLst>
              </a:tr>
              <a:tr h="182880">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869043"/>
                  </a:ext>
                </a:extLst>
              </a:tr>
            </a:tbl>
          </a:graphicData>
        </a:graphic>
      </p:graphicFrame>
      <p:graphicFrame>
        <p:nvGraphicFramePr>
          <p:cNvPr id="8" name="Table 7">
            <a:extLst>
              <a:ext uri="{FF2B5EF4-FFF2-40B4-BE49-F238E27FC236}">
                <a16:creationId xmlns:a16="http://schemas.microsoft.com/office/drawing/2014/main" id="{AD9D12AA-A120-4E5A-A112-7A444A05DBF7}"/>
              </a:ext>
            </a:extLst>
          </p:cNvPr>
          <p:cNvGraphicFramePr>
            <a:graphicFrameLocks noGrp="1"/>
          </p:cNvGraphicFramePr>
          <p:nvPr>
            <p:extLst>
              <p:ext uri="{D42A27DB-BD31-4B8C-83A1-F6EECF244321}">
                <p14:modId xmlns:p14="http://schemas.microsoft.com/office/powerpoint/2010/main" val="1497344802"/>
              </p:ext>
            </p:extLst>
          </p:nvPr>
        </p:nvGraphicFramePr>
        <p:xfrm>
          <a:off x="1214325" y="5245668"/>
          <a:ext cx="9245600" cy="1097280"/>
        </p:xfrm>
        <a:graphic>
          <a:graphicData uri="http://schemas.openxmlformats.org/drawingml/2006/table">
            <a:tbl>
              <a:tblPr/>
              <a:tblGrid>
                <a:gridCol w="3251200">
                  <a:extLst>
                    <a:ext uri="{9D8B030D-6E8A-4147-A177-3AD203B41FA5}">
                      <a16:colId xmlns:a16="http://schemas.microsoft.com/office/drawing/2014/main" val="1911435990"/>
                    </a:ext>
                  </a:extLst>
                </a:gridCol>
                <a:gridCol w="3479800">
                  <a:extLst>
                    <a:ext uri="{9D8B030D-6E8A-4147-A177-3AD203B41FA5}">
                      <a16:colId xmlns:a16="http://schemas.microsoft.com/office/drawing/2014/main" val="829776921"/>
                    </a:ext>
                  </a:extLst>
                </a:gridCol>
                <a:gridCol w="1498600">
                  <a:extLst>
                    <a:ext uri="{9D8B030D-6E8A-4147-A177-3AD203B41FA5}">
                      <a16:colId xmlns:a16="http://schemas.microsoft.com/office/drawing/2014/main" val="709804732"/>
                    </a:ext>
                  </a:extLst>
                </a:gridCol>
                <a:gridCol w="1016000">
                  <a:extLst>
                    <a:ext uri="{9D8B030D-6E8A-4147-A177-3AD203B41FA5}">
                      <a16:colId xmlns:a16="http://schemas.microsoft.com/office/drawing/2014/main" val="1361599275"/>
                    </a:ext>
                  </a:extLst>
                </a:gridCol>
              </a:tblGrid>
              <a:tr h="182880">
                <a:tc>
                  <a:txBody>
                    <a:bodyPr/>
                    <a:lstStyle/>
                    <a:p>
                      <a:pPr algn="ctr" fontAlgn="b"/>
                      <a:r>
                        <a:rPr lang="en-GB" sz="1100" b="1" i="0" u="sng" strike="noStrike">
                          <a:solidFill>
                            <a:srgbClr val="000000"/>
                          </a:solidFill>
                          <a:effectLst/>
                          <a:latin typeface="Calibri" panose="020F0502020204030204" pitchFamily="34" charset="0"/>
                        </a:rPr>
                        <a:t>Travel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826339"/>
                  </a:ext>
                </a:extLst>
              </a:tr>
              <a:tr h="182880">
                <a:tc>
                  <a:txBody>
                    <a:bodyPr/>
                    <a:lstStyle/>
                    <a:p>
                      <a:pPr algn="ctr" fontAlgn="b"/>
                      <a:r>
                        <a:rPr lang="en-GB" sz="1100" b="0" i="0" u="none" strike="noStrike">
                          <a:solidFill>
                            <a:srgbClr val="000000"/>
                          </a:solidFill>
                          <a:effectLst/>
                          <a:latin typeface="Calibri" panose="020F0502020204030204" pitchFamily="34" charset="0"/>
                        </a:rPr>
                        <a:t>BBLK09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KIDTEX Folding Travel Cot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96x54x2.5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0455640"/>
                  </a:ext>
                </a:extLst>
              </a:tr>
              <a:tr h="182880">
                <a:tc>
                  <a:txBody>
                    <a:bodyPr/>
                    <a:lstStyle/>
                    <a:p>
                      <a:pPr algn="ctr" fontAlgn="b"/>
                      <a:r>
                        <a:rPr lang="en-GB" sz="1100" b="0" i="0" u="none" strike="noStrike">
                          <a:solidFill>
                            <a:srgbClr val="000000"/>
                          </a:solidFill>
                          <a:effectLst/>
                          <a:latin typeface="Calibri" panose="020F0502020204030204" pitchFamily="34" charset="0"/>
                        </a:rPr>
                        <a:t>BBLKP11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VENTIFLOW Folding Travel Cot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96x54x2.5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202450"/>
                  </a:ext>
                </a:extLst>
              </a:tr>
              <a:tr h="182880">
                <a:tc>
                  <a:txBody>
                    <a:bodyPr/>
                    <a:lstStyle/>
                    <a:p>
                      <a:pPr algn="ctr" fontAlgn="b"/>
                      <a:r>
                        <a:rPr lang="en-GB" sz="1100" b="0" i="0" u="none" strike="noStrike">
                          <a:solidFill>
                            <a:srgbClr val="000000"/>
                          </a:solidFill>
                          <a:effectLst/>
                          <a:latin typeface="Calibri" panose="020F0502020204030204" pitchFamily="34" charset="0"/>
                        </a:rPr>
                        <a:t>BBLK10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KIDTEX Travel Cot Thick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93x64x6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94810"/>
                  </a:ext>
                </a:extLst>
              </a:tr>
              <a:tr h="182880">
                <a:tc>
                  <a:txBody>
                    <a:bodyPr/>
                    <a:lstStyle/>
                    <a:p>
                      <a:pPr algn="ctr" fontAlgn="b"/>
                      <a:r>
                        <a:rPr lang="en-GB" sz="1100" b="0" i="0" u="none" strike="noStrike">
                          <a:solidFill>
                            <a:srgbClr val="000000"/>
                          </a:solidFill>
                          <a:effectLst/>
                          <a:latin typeface="Calibri" panose="020F0502020204030204" pitchFamily="34" charset="0"/>
                        </a:rPr>
                        <a:t>BBLKP10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VENTIFLOW Thick Travel Cot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93x64x6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624270"/>
                  </a:ext>
                </a:extLst>
              </a:tr>
              <a:tr h="182880">
                <a:tc>
                  <a:txBody>
                    <a:bodyPr/>
                    <a:lstStyle/>
                    <a:p>
                      <a:pPr algn="ctr" fontAlgn="b"/>
                      <a:r>
                        <a:rPr lang="en-GB" sz="1100" b="0" i="0" u="none" strike="noStrike" dirty="0">
                          <a:solidFill>
                            <a:srgbClr val="000000"/>
                          </a:solidFill>
                          <a:effectLst/>
                          <a:latin typeface="Calibri" panose="020F0502020204030204" pitchFamily="34" charset="0"/>
                        </a:rPr>
                        <a:t>BBLK21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KIDTEX Large Travel Cot Thick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98x69x6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6422650"/>
                  </a:ext>
                </a:extLst>
              </a:tr>
            </a:tbl>
          </a:graphicData>
        </a:graphic>
      </p:graphicFrame>
    </p:spTree>
    <p:extLst>
      <p:ext uri="{BB962C8B-B14F-4D97-AF65-F5344CB8AC3E}">
        <p14:creationId xmlns:p14="http://schemas.microsoft.com/office/powerpoint/2010/main" val="4143386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1987732" y="115810"/>
            <a:ext cx="79986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VENTIFLOW Range (Pocket Spring Cot &amp;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Cotbed</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376938" y="1775851"/>
            <a:ext cx="5960791" cy="4339650"/>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ultimate quality Pocket Spring mattress offering superior comfort, support and breathability for all climates.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mattress features a unique 3D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Breathex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Airflow Plus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Permex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removable and washable cover that promotes air circulation to help prevent overheating and maximise breathability for the sleeping child.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inner cover features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Non Woven wipe clean layer made from vapour permeable yet water repellent fabric, helping to protect the comfortable spring core…perfect when potty training or when your child has a little accident.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springs used in this Pocket Spring mattress are within individually sewn, self contained micro-pockets which adapt to your child’s precise shape and are completely wrapped in a </a:t>
            </a:r>
            <a:r>
              <a:rPr lang="en-GB" sz="1200" dirty="0">
                <a:solidFill>
                  <a:prstClr val="black"/>
                </a:solidFill>
                <a:latin typeface="Calibri" panose="020F0502020204030204"/>
              </a:rPr>
              <a:t>foam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comfort layer. Pocketed springs are often the choice for the older child, providing optimum postural support and the pocketed interior is durable and long lasting. </a:t>
            </a:r>
          </a:p>
          <a:p>
            <a:pPr marL="171450" indent="-171450">
              <a:buFont typeface="Arial" panose="020B0604020202020204" pitchFamily="34" charset="0"/>
              <a:buChar char="•"/>
              <a:defRPr/>
            </a:pPr>
            <a:r>
              <a:rPr lang="en-GB" sz="1200" dirty="0">
                <a:solidFill>
                  <a:prstClr val="black"/>
                </a:solidFill>
              </a:rPr>
              <a:t>The base of the cover features </a:t>
            </a:r>
            <a:r>
              <a:rPr lang="en-GB" sz="1200" dirty="0" err="1">
                <a:solidFill>
                  <a:prstClr val="black"/>
                </a:solidFill>
              </a:rPr>
              <a:t>Supersoft</a:t>
            </a:r>
            <a:r>
              <a:rPr lang="en-GB" sz="1200" dirty="0">
                <a:solidFill>
                  <a:prstClr val="black"/>
                </a:solidFill>
              </a:rPr>
              <a:t> </a:t>
            </a:r>
            <a:r>
              <a:rPr lang="en-GB" sz="1200" dirty="0" err="1">
                <a:solidFill>
                  <a:prstClr val="black"/>
                </a:solidFill>
              </a:rPr>
              <a:t>Permex</a:t>
            </a:r>
            <a:r>
              <a:rPr lang="en-GB" sz="1200" dirty="0">
                <a:solidFill>
                  <a:prstClr val="black"/>
                </a:solidFill>
              </a:rPr>
              <a:t> Plus, which is a hypo-allergenic, PVC-free waterproof fabric that is easy to wipe clean.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cover can be easily removed for washing at 60 degrees C in accordance with the care </a:t>
            </a:r>
            <a:r>
              <a:rPr kumimoji="0" lang="en-GB" sz="1200" b="0" i="0" u="none" strike="noStrike" kern="1200" cap="none" spc="0" normalizeH="0" baseline="0" noProof="0" dirty="0">
                <a:ln>
                  <a:noFill/>
                </a:ln>
                <a:effectLst/>
                <a:uLnTx/>
                <a:uFillTx/>
                <a:latin typeface="Calibri" panose="020F0502020204030204"/>
                <a:ea typeface="+mn-ea"/>
                <a:cs typeface="+mn-cs"/>
              </a:rPr>
              <a:t>label</a:t>
            </a:r>
            <a:r>
              <a:rPr lang="en-GB" sz="1200" dirty="0">
                <a:latin typeface="Calibri" panose="020F0502020204030204"/>
              </a:rPr>
              <a:t>, </a:t>
            </a:r>
            <a:r>
              <a:rPr kumimoji="0" lang="en-GB" sz="1200" b="0" i="0" u="none" strike="noStrike" kern="1200" cap="none" spc="0" normalizeH="0" baseline="0" noProof="0" dirty="0">
                <a:ln>
                  <a:noFill/>
                </a:ln>
                <a:effectLst/>
                <a:uLnTx/>
                <a:uFillTx/>
                <a:latin typeface="Calibri" panose="020F0502020204030204"/>
                <a:ea typeface="+mn-ea"/>
                <a:cs typeface="+mn-cs"/>
              </a:rPr>
              <a:t>killing dust-mites, a common cause of allergies</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approx. 4 years (cot) and 5 years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p:txBody>
      </p:sp>
      <p:graphicFrame>
        <p:nvGraphicFramePr>
          <p:cNvPr id="3" name="Table 2">
            <a:extLst>
              <a:ext uri="{FF2B5EF4-FFF2-40B4-BE49-F238E27FC236}">
                <a16:creationId xmlns:a16="http://schemas.microsoft.com/office/drawing/2014/main" id="{4E0C7EFB-2520-4B84-B733-99AF2157024D}"/>
              </a:ext>
            </a:extLst>
          </p:cNvPr>
          <p:cNvGraphicFramePr>
            <a:graphicFrameLocks noGrp="1"/>
          </p:cNvGraphicFramePr>
          <p:nvPr>
            <p:extLst>
              <p:ext uri="{D42A27DB-BD31-4B8C-83A1-F6EECF244321}">
                <p14:modId xmlns:p14="http://schemas.microsoft.com/office/powerpoint/2010/main" val="173477524"/>
              </p:ext>
            </p:extLst>
          </p:nvPr>
        </p:nvGraphicFramePr>
        <p:xfrm>
          <a:off x="1478580" y="651452"/>
          <a:ext cx="8614611" cy="885525"/>
        </p:xfrm>
        <a:graphic>
          <a:graphicData uri="http://schemas.openxmlformats.org/drawingml/2006/table">
            <a:tbl>
              <a:tblPr/>
              <a:tblGrid>
                <a:gridCol w="1864895">
                  <a:extLst>
                    <a:ext uri="{9D8B030D-6E8A-4147-A177-3AD203B41FA5}">
                      <a16:colId xmlns:a16="http://schemas.microsoft.com/office/drawing/2014/main" val="1221600855"/>
                    </a:ext>
                  </a:extLst>
                </a:gridCol>
                <a:gridCol w="1239253">
                  <a:extLst>
                    <a:ext uri="{9D8B030D-6E8A-4147-A177-3AD203B41FA5}">
                      <a16:colId xmlns:a16="http://schemas.microsoft.com/office/drawing/2014/main" val="856798016"/>
                    </a:ext>
                  </a:extLst>
                </a:gridCol>
                <a:gridCol w="3910263">
                  <a:extLst>
                    <a:ext uri="{9D8B030D-6E8A-4147-A177-3AD203B41FA5}">
                      <a16:colId xmlns:a16="http://schemas.microsoft.com/office/drawing/2014/main" val="3254368744"/>
                    </a:ext>
                  </a:extLst>
                </a:gridCol>
                <a:gridCol w="890337">
                  <a:extLst>
                    <a:ext uri="{9D8B030D-6E8A-4147-A177-3AD203B41FA5}">
                      <a16:colId xmlns:a16="http://schemas.microsoft.com/office/drawing/2014/main" val="1215707579"/>
                    </a:ext>
                  </a:extLst>
                </a:gridCol>
                <a:gridCol w="709863">
                  <a:extLst>
                    <a:ext uri="{9D8B030D-6E8A-4147-A177-3AD203B41FA5}">
                      <a16:colId xmlns:a16="http://schemas.microsoft.com/office/drawing/2014/main" val="3981329016"/>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1943515"/>
                  </a:ext>
                </a:extLst>
              </a:tr>
              <a:tr h="180474">
                <a:tc>
                  <a:txBody>
                    <a:bodyPr/>
                    <a:lstStyle/>
                    <a:p>
                      <a:pPr algn="ctr" fontAlgn="b"/>
                      <a:r>
                        <a:rPr lang="en-GB" sz="1100" b="1" i="0" u="sng" strike="noStrike" dirty="0">
                          <a:solidFill>
                            <a:srgbClr val="000000"/>
                          </a:solidFill>
                          <a:effectLst/>
                          <a:latin typeface="Calibri" panose="020F0502020204030204" pitchFamily="34" charset="0"/>
                        </a:rPr>
                        <a:t>Cot &amp; </a:t>
                      </a:r>
                      <a:r>
                        <a:rPr lang="en-GB" sz="1100" b="1" i="0" u="sng" strike="noStrike" dirty="0" err="1">
                          <a:solidFill>
                            <a:srgbClr val="000000"/>
                          </a:solidFill>
                          <a:effectLst/>
                          <a:latin typeface="Calibri" panose="020F0502020204030204" pitchFamily="34" charset="0"/>
                        </a:rPr>
                        <a:t>Cotbed</a:t>
                      </a:r>
                      <a:r>
                        <a:rPr lang="en-GB" sz="1100" b="1" i="0" u="sng" strike="noStrike" dirty="0">
                          <a:solidFill>
                            <a:srgbClr val="000000"/>
                          </a:solidFill>
                          <a:effectLst/>
                          <a:latin typeface="Calibri" panose="020F0502020204030204" pitchFamily="34" charset="0"/>
                        </a:rPr>
                        <a:t>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509405"/>
                  </a:ext>
                </a:extLst>
              </a:tr>
              <a:tr h="173255">
                <a:tc>
                  <a:txBody>
                    <a:bodyPr/>
                    <a:lstStyle/>
                    <a:p>
                      <a:pPr algn="ctr" fontAlgn="b"/>
                      <a:r>
                        <a:rPr lang="en-GB" sz="1100" b="0" i="0" u="none" strike="noStrike" dirty="0">
                          <a:solidFill>
                            <a:srgbClr val="000000"/>
                          </a:solidFill>
                          <a:effectLst/>
                          <a:latin typeface="Calibri" panose="020F0502020204030204" pitchFamily="34" charset="0"/>
                        </a:rPr>
                        <a:t>BBLKP04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Venti04</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VENTIFLOW Pocket Spring Cot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120x60x10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5338038"/>
                  </a:ext>
                </a:extLst>
              </a:tr>
              <a:tr h="173255">
                <a:tc>
                  <a:txBody>
                    <a:bodyPr/>
                    <a:lstStyle/>
                    <a:p>
                      <a:pPr algn="ctr" fontAlgn="b"/>
                      <a:r>
                        <a:rPr lang="en-GB" sz="1100" b="0" i="0" u="none" strike="noStrike">
                          <a:solidFill>
                            <a:srgbClr val="000000"/>
                          </a:solidFill>
                          <a:effectLst/>
                          <a:latin typeface="Calibri" panose="020F0502020204030204" pitchFamily="34" charset="0"/>
                        </a:rPr>
                        <a:t>BBLKP05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Venti05</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VENTIFLOW Pocket Spring Cot Bed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140x70x10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468910"/>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973784"/>
                  </a:ext>
                </a:extLst>
              </a:tr>
            </a:tbl>
          </a:graphicData>
        </a:graphic>
      </p:graphicFrame>
      <p:pic>
        <p:nvPicPr>
          <p:cNvPr id="6" name="Picture 5" descr="A picture containing text, person&#10;&#10;Description automatically generated">
            <a:extLst>
              <a:ext uri="{FF2B5EF4-FFF2-40B4-BE49-F238E27FC236}">
                <a16:creationId xmlns:a16="http://schemas.microsoft.com/office/drawing/2014/main" id="{5DF0AE4D-9465-4D17-8B8D-9575F59D7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160" y="1675670"/>
            <a:ext cx="4816872" cy="4816872"/>
          </a:xfrm>
          <a:prstGeom prst="rect">
            <a:avLst/>
          </a:prstGeom>
        </p:spPr>
      </p:pic>
      <p:pic>
        <p:nvPicPr>
          <p:cNvPr id="15" name="Picture 14">
            <a:extLst>
              <a:ext uri="{FF2B5EF4-FFF2-40B4-BE49-F238E27FC236}">
                <a16:creationId xmlns:a16="http://schemas.microsoft.com/office/drawing/2014/main" id="{7026D0E5-CB07-4697-B969-EAAC59505A50}"/>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1318610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041985" y="115810"/>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VENTIFLOW Range (Dual Core Cot &amp;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Cotbed</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Mattresses)</a:t>
            </a:r>
          </a:p>
        </p:txBody>
      </p:sp>
      <p:sp>
        <p:nvSpPr>
          <p:cNvPr id="17" name="TextBox 16">
            <a:extLst>
              <a:ext uri="{FF2B5EF4-FFF2-40B4-BE49-F238E27FC236}">
                <a16:creationId xmlns:a16="http://schemas.microsoft.com/office/drawing/2014/main" id="{8803E91B-33A3-444D-B8A8-E9529719738D}"/>
              </a:ext>
            </a:extLst>
          </p:cNvPr>
          <p:cNvSpPr txBox="1"/>
          <p:nvPr/>
        </p:nvSpPr>
        <p:spPr>
          <a:xfrm>
            <a:off x="80281" y="1567832"/>
            <a:ext cx="6586849" cy="4893647"/>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 ultimate quality Dual Core Pocket Spring mattress offering superior comfort, support and breathability for all climates.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mattress features a unique 3D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Breathex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Airflow Plus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Permex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Plus hypo-allergenic removable and washable cover that promotes air circulation to help prevent overheating and maximise breathability for the sleeping child.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inner cover features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Non Woven wipe clean layer made from vapour permeable yet water repellent fabric, helping to protect the comfortable spring core…perfect when potty training or when your child has a little accident.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springs used in this Pocket Spring mattress are within individually sewn, self contained micro-pockets which adapt to your child’s </a:t>
            </a:r>
            <a:r>
              <a:rPr lang="en-GB" sz="1200" dirty="0">
                <a:solidFill>
                  <a:prstClr val="black"/>
                </a:solidFill>
              </a:rPr>
              <a:t>precise shape, with the added feature of a natural coconut fibre (Coir) sleeping pad on one side of the Pocket Springs for a firmer sleeping surface option. The Dual Core is also completely wrapped in a foam comfort layer. P</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ocket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1200" dirty="0">
                <a:solidFill>
                  <a:prstClr val="black"/>
                </a:solidFill>
                <a:latin typeface="Calibri" panose="020F0502020204030204"/>
              </a:rPr>
              <a:t>S</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prings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are often the choice for the older child, providing optimum postural support and the Dual Core interior is durable and long lasting. </a:t>
            </a:r>
          </a:p>
          <a:p>
            <a:pPr marL="171450" indent="-171450">
              <a:buFont typeface="Arial" panose="020B0604020202020204" pitchFamily="34" charset="0"/>
              <a:buChar char="•"/>
              <a:defRPr/>
            </a:pPr>
            <a:r>
              <a:rPr lang="en-GB" sz="1200" dirty="0">
                <a:solidFill>
                  <a:prstClr val="black"/>
                </a:solidFill>
              </a:rPr>
              <a:t>The base of the cover features </a:t>
            </a:r>
            <a:r>
              <a:rPr lang="en-GB" sz="1200" dirty="0" err="1">
                <a:solidFill>
                  <a:prstClr val="black"/>
                </a:solidFill>
              </a:rPr>
              <a:t>Supersoft</a:t>
            </a:r>
            <a:r>
              <a:rPr lang="en-GB" sz="1200" dirty="0">
                <a:solidFill>
                  <a:prstClr val="black"/>
                </a:solidFill>
              </a:rPr>
              <a:t> </a:t>
            </a:r>
            <a:r>
              <a:rPr lang="en-GB" sz="1200" dirty="0" err="1">
                <a:solidFill>
                  <a:prstClr val="black"/>
                </a:solidFill>
              </a:rPr>
              <a:t>Permex</a:t>
            </a:r>
            <a:r>
              <a:rPr lang="en-GB" sz="1200" dirty="0">
                <a:solidFill>
                  <a:prstClr val="black"/>
                </a:solidFill>
              </a:rPr>
              <a:t> Plus, which is a hypo-allergenic, PVC-free waterproof fabric that is easy to wipe clean.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cover can be easily removed for washing at 60 degrees C in accordance with the care </a:t>
            </a:r>
            <a:r>
              <a:rPr kumimoji="0" lang="en-GB" sz="1200" b="0" i="0" u="none" strike="noStrike" kern="1200" cap="none" spc="0" normalizeH="0" baseline="0" noProof="0" dirty="0">
                <a:ln>
                  <a:noFill/>
                </a:ln>
                <a:effectLst/>
                <a:uLnTx/>
                <a:uFillTx/>
                <a:latin typeface="Calibri" panose="020F0502020204030204"/>
                <a:ea typeface="+mn-ea"/>
                <a:cs typeface="+mn-cs"/>
              </a:rPr>
              <a:t>label</a:t>
            </a:r>
            <a:r>
              <a:rPr lang="en-GB" sz="1200" dirty="0">
                <a:latin typeface="Calibri" panose="020F0502020204030204"/>
              </a:rPr>
              <a:t>, </a:t>
            </a:r>
            <a:r>
              <a:rPr kumimoji="0" lang="en-GB" sz="1200" b="0" i="0" u="none" strike="noStrike" kern="1200" cap="none" spc="0" normalizeH="0" baseline="0" noProof="0" dirty="0">
                <a:ln>
                  <a:noFill/>
                </a:ln>
                <a:effectLst/>
                <a:uLnTx/>
                <a:uFillTx/>
                <a:latin typeface="Calibri" panose="020F0502020204030204"/>
                <a:ea typeface="+mn-ea"/>
                <a:cs typeface="+mn-cs"/>
              </a:rPr>
              <a:t>killing dust-mites, a common cause of allergies</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approx. 4 years (cot) and 6 years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4747E7D2-C4D2-4DDC-9583-E248BD212033}"/>
              </a:ext>
            </a:extLst>
          </p:cNvPr>
          <p:cNvGraphicFramePr>
            <a:graphicFrameLocks noGrp="1"/>
          </p:cNvGraphicFramePr>
          <p:nvPr>
            <p:extLst>
              <p:ext uri="{D42A27DB-BD31-4B8C-83A1-F6EECF244321}">
                <p14:modId xmlns:p14="http://schemas.microsoft.com/office/powerpoint/2010/main" val="4013623727"/>
              </p:ext>
            </p:extLst>
          </p:nvPr>
        </p:nvGraphicFramePr>
        <p:xfrm>
          <a:off x="1541742" y="628233"/>
          <a:ext cx="8614611" cy="885525"/>
        </p:xfrm>
        <a:graphic>
          <a:graphicData uri="http://schemas.openxmlformats.org/drawingml/2006/table">
            <a:tbl>
              <a:tblPr/>
              <a:tblGrid>
                <a:gridCol w="1864895">
                  <a:extLst>
                    <a:ext uri="{9D8B030D-6E8A-4147-A177-3AD203B41FA5}">
                      <a16:colId xmlns:a16="http://schemas.microsoft.com/office/drawing/2014/main" val="2903190753"/>
                    </a:ext>
                  </a:extLst>
                </a:gridCol>
                <a:gridCol w="1239253">
                  <a:extLst>
                    <a:ext uri="{9D8B030D-6E8A-4147-A177-3AD203B41FA5}">
                      <a16:colId xmlns:a16="http://schemas.microsoft.com/office/drawing/2014/main" val="4138574571"/>
                    </a:ext>
                  </a:extLst>
                </a:gridCol>
                <a:gridCol w="3910263">
                  <a:extLst>
                    <a:ext uri="{9D8B030D-6E8A-4147-A177-3AD203B41FA5}">
                      <a16:colId xmlns:a16="http://schemas.microsoft.com/office/drawing/2014/main" val="3760790926"/>
                    </a:ext>
                  </a:extLst>
                </a:gridCol>
                <a:gridCol w="890337">
                  <a:extLst>
                    <a:ext uri="{9D8B030D-6E8A-4147-A177-3AD203B41FA5}">
                      <a16:colId xmlns:a16="http://schemas.microsoft.com/office/drawing/2014/main" val="1169410621"/>
                    </a:ext>
                  </a:extLst>
                </a:gridCol>
                <a:gridCol w="709863">
                  <a:extLst>
                    <a:ext uri="{9D8B030D-6E8A-4147-A177-3AD203B41FA5}">
                      <a16:colId xmlns:a16="http://schemas.microsoft.com/office/drawing/2014/main" val="1183174886"/>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90180915"/>
                  </a:ext>
                </a:extLst>
              </a:tr>
              <a:tr h="180474">
                <a:tc>
                  <a:txBody>
                    <a:bodyPr/>
                    <a:lstStyle/>
                    <a:p>
                      <a:pPr algn="ctr" fontAlgn="b"/>
                      <a:r>
                        <a:rPr lang="en-GB" sz="1100" b="1" i="0" u="sng" strike="noStrike">
                          <a:solidFill>
                            <a:srgbClr val="000000"/>
                          </a:solidFill>
                          <a:effectLst/>
                          <a:latin typeface="Calibri" panose="020F0502020204030204" pitchFamily="34" charset="0"/>
                        </a:rPr>
                        <a:t>Cot &amp; Cotbed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265978"/>
                  </a:ext>
                </a:extLst>
              </a:tr>
              <a:tr h="173255">
                <a:tc>
                  <a:txBody>
                    <a:bodyPr/>
                    <a:lstStyle/>
                    <a:p>
                      <a:pPr algn="ctr" fontAlgn="b"/>
                      <a:r>
                        <a:rPr lang="en-GB" sz="1100" b="0" i="0" u="none" strike="noStrike">
                          <a:solidFill>
                            <a:srgbClr val="000000"/>
                          </a:solidFill>
                          <a:effectLst/>
                          <a:latin typeface="Calibri" panose="020F0502020204030204" pitchFamily="34" charset="0"/>
                        </a:rPr>
                        <a:t>BBLKP31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Venti31</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VENTIFLOW Dual Core Cot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468819"/>
                  </a:ext>
                </a:extLst>
              </a:tr>
              <a:tr h="173255">
                <a:tc>
                  <a:txBody>
                    <a:bodyPr/>
                    <a:lstStyle/>
                    <a:p>
                      <a:pPr algn="ctr" fontAlgn="b"/>
                      <a:r>
                        <a:rPr lang="en-GB" sz="1100" b="0" i="0" u="none" strike="noStrike">
                          <a:solidFill>
                            <a:srgbClr val="000000"/>
                          </a:solidFill>
                          <a:effectLst/>
                          <a:latin typeface="Calibri" panose="020F0502020204030204" pitchFamily="34" charset="0"/>
                        </a:rPr>
                        <a:t>BBLKP32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Venti32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VENTIFLOW Dual Core Cot Bed Mattress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140x70x10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408188"/>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475867"/>
                  </a:ext>
                </a:extLst>
              </a:tr>
            </a:tbl>
          </a:graphicData>
        </a:graphic>
      </p:graphicFrame>
      <p:pic>
        <p:nvPicPr>
          <p:cNvPr id="6" name="Picture 5" descr="Diagram&#10;&#10;Description automatically generated">
            <a:extLst>
              <a:ext uri="{FF2B5EF4-FFF2-40B4-BE49-F238E27FC236}">
                <a16:creationId xmlns:a16="http://schemas.microsoft.com/office/drawing/2014/main" id="{2DCAFE28-AAAC-4D0F-99A6-32EAF06C0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047" y="1522618"/>
            <a:ext cx="4884658" cy="4884658"/>
          </a:xfrm>
          <a:prstGeom prst="rect">
            <a:avLst/>
          </a:prstGeom>
        </p:spPr>
      </p:pic>
      <p:pic>
        <p:nvPicPr>
          <p:cNvPr id="15" name="Picture 14">
            <a:extLst>
              <a:ext uri="{FF2B5EF4-FFF2-40B4-BE49-F238E27FC236}">
                <a16:creationId xmlns:a16="http://schemas.microsoft.com/office/drawing/2014/main" id="{823A0D5B-63BE-4A06-B4B7-88E632EB56A9}"/>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664178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1331152" y="83825"/>
            <a:ext cx="9529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a:solidFill>
                  <a:srgbClr val="00CC66"/>
                </a:solidFill>
                <a:latin typeface="Arial Black" panose="020B0A04020102020204" pitchFamily="34" charset="0"/>
              </a:rPr>
              <a:t>Total </a:t>
            </a:r>
            <a:r>
              <a:rPr lang="en-GB" u="sng" dirty="0" err="1">
                <a:solidFill>
                  <a:srgbClr val="00CC66"/>
                </a:solidFill>
                <a:latin typeface="Arial Black" panose="020B0A04020102020204" pitchFamily="34" charset="0"/>
              </a:rPr>
              <a:t>Cair</a:t>
            </a:r>
            <a:r>
              <a:rPr lang="en-GB" u="sng" dirty="0">
                <a:solidFill>
                  <a:srgbClr val="00CC66"/>
                </a:solidFill>
                <a:latin typeface="Arial Black" panose="020B0A04020102020204" pitchFamily="34" charset="0"/>
              </a:rPr>
              <a:t> </a:t>
            </a:r>
            <a:r>
              <a:rPr lang="en-GB" u="sng" dirty="0" err="1">
                <a:solidFill>
                  <a:srgbClr val="00CC66"/>
                </a:solidFill>
                <a:latin typeface="Arial Black" panose="020B0A04020102020204" pitchFamily="34" charset="0"/>
              </a:rPr>
              <a:t>HygienaCore</a:t>
            </a:r>
            <a:r>
              <a:rPr lang="en-GB" u="sng" dirty="0">
                <a:solidFill>
                  <a:srgbClr val="00CC66"/>
                </a:solidFill>
                <a:latin typeface="Arial Black" panose="020B0A04020102020204" pitchFamily="34" charset="0"/>
              </a:rPr>
              <a:t> Mattress with </a:t>
            </a:r>
            <a:r>
              <a:rPr lang="en-GB" u="sng" dirty="0" err="1">
                <a:solidFill>
                  <a:srgbClr val="00CC66"/>
                </a:solidFill>
                <a:latin typeface="Arial Black" panose="020B0A04020102020204" pitchFamily="34" charset="0"/>
              </a:rPr>
              <a:t>Viroblock</a:t>
            </a:r>
            <a:r>
              <a:rPr lang="en-GB" u="sng" dirty="0">
                <a:solidFill>
                  <a:srgbClr val="00CC66"/>
                </a:solidFill>
                <a:latin typeface="Arial Black" panose="020B0A04020102020204" pitchFamily="34" charset="0"/>
              </a:rPr>
              <a:t> </a:t>
            </a:r>
            <a:endPar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endParaRPr>
          </a:p>
        </p:txBody>
      </p:sp>
      <p:graphicFrame>
        <p:nvGraphicFramePr>
          <p:cNvPr id="3" name="Table 2">
            <a:extLst>
              <a:ext uri="{FF2B5EF4-FFF2-40B4-BE49-F238E27FC236}">
                <a16:creationId xmlns:a16="http://schemas.microsoft.com/office/drawing/2014/main" id="{4747E7D2-C4D2-4DDC-9583-E248BD212033}"/>
              </a:ext>
            </a:extLst>
          </p:cNvPr>
          <p:cNvGraphicFramePr>
            <a:graphicFrameLocks noGrp="1"/>
          </p:cNvGraphicFramePr>
          <p:nvPr>
            <p:extLst>
              <p:ext uri="{D42A27DB-BD31-4B8C-83A1-F6EECF244321}">
                <p14:modId xmlns:p14="http://schemas.microsoft.com/office/powerpoint/2010/main" val="2948317421"/>
              </p:ext>
            </p:extLst>
          </p:nvPr>
        </p:nvGraphicFramePr>
        <p:xfrm>
          <a:off x="1843327" y="461849"/>
          <a:ext cx="8614611" cy="886327"/>
        </p:xfrm>
        <a:graphic>
          <a:graphicData uri="http://schemas.openxmlformats.org/drawingml/2006/table">
            <a:tbl>
              <a:tblPr/>
              <a:tblGrid>
                <a:gridCol w="1864895">
                  <a:extLst>
                    <a:ext uri="{9D8B030D-6E8A-4147-A177-3AD203B41FA5}">
                      <a16:colId xmlns:a16="http://schemas.microsoft.com/office/drawing/2014/main" val="2903190753"/>
                    </a:ext>
                  </a:extLst>
                </a:gridCol>
                <a:gridCol w="1239253">
                  <a:extLst>
                    <a:ext uri="{9D8B030D-6E8A-4147-A177-3AD203B41FA5}">
                      <a16:colId xmlns:a16="http://schemas.microsoft.com/office/drawing/2014/main" val="4138574571"/>
                    </a:ext>
                  </a:extLst>
                </a:gridCol>
                <a:gridCol w="3910263">
                  <a:extLst>
                    <a:ext uri="{9D8B030D-6E8A-4147-A177-3AD203B41FA5}">
                      <a16:colId xmlns:a16="http://schemas.microsoft.com/office/drawing/2014/main" val="3760790926"/>
                    </a:ext>
                  </a:extLst>
                </a:gridCol>
                <a:gridCol w="890337">
                  <a:extLst>
                    <a:ext uri="{9D8B030D-6E8A-4147-A177-3AD203B41FA5}">
                      <a16:colId xmlns:a16="http://schemas.microsoft.com/office/drawing/2014/main" val="1169410621"/>
                    </a:ext>
                  </a:extLst>
                </a:gridCol>
                <a:gridCol w="709863">
                  <a:extLst>
                    <a:ext uri="{9D8B030D-6E8A-4147-A177-3AD203B41FA5}">
                      <a16:colId xmlns:a16="http://schemas.microsoft.com/office/drawing/2014/main" val="1183174886"/>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90180915"/>
                  </a:ext>
                </a:extLst>
              </a:tr>
              <a:tr h="180474">
                <a:tc>
                  <a:txBody>
                    <a:bodyPr/>
                    <a:lstStyle/>
                    <a:p>
                      <a:pPr algn="ctr" fontAlgn="b"/>
                      <a:r>
                        <a:rPr lang="en-GB" sz="1100" b="1" i="0" u="sng" strike="noStrike">
                          <a:solidFill>
                            <a:srgbClr val="000000"/>
                          </a:solidFill>
                          <a:effectLst/>
                          <a:latin typeface="Calibri" panose="020F0502020204030204" pitchFamily="34" charset="0"/>
                        </a:rPr>
                        <a:t>Cot &amp; Cotbed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265978"/>
                  </a:ext>
                </a:extLst>
              </a:tr>
              <a:tr h="173255">
                <a:tc>
                  <a:txBody>
                    <a:bodyPr/>
                    <a:lstStyle/>
                    <a:p>
                      <a:pPr algn="ctr" fontAlgn="b"/>
                      <a:r>
                        <a:rPr lang="en-GB" sz="1100" b="1" i="0" u="none" strike="noStrike">
                          <a:solidFill>
                            <a:srgbClr val="00B0F0"/>
                          </a:solidFill>
                          <a:effectLst/>
                          <a:latin typeface="Calibri" panose="020F0502020204030204" pitchFamily="34" charset="0"/>
                        </a:rPr>
                        <a:t>NEW</a:t>
                      </a:r>
                      <a:r>
                        <a:rPr lang="en-GB" sz="1100" b="1" i="0" u="none" strike="noStrike">
                          <a:solidFill>
                            <a:srgbClr val="000000"/>
                          </a:solidFill>
                          <a:effectLst/>
                          <a:latin typeface="Calibri" panose="020F0502020204030204" pitchFamily="34" charset="0"/>
                        </a:rPr>
                        <a:t> BBLKVB120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B0F0"/>
                          </a:solidFill>
                          <a:effectLst/>
                          <a:latin typeface="Calibri" panose="020F0502020204030204" pitchFamily="34" charset="0"/>
                        </a:rPr>
                        <a:t>Total Cair HygienaCore Cot Mattress with Viroblock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468819"/>
                  </a:ext>
                </a:extLst>
              </a:tr>
              <a:tr h="156763">
                <a:tc>
                  <a:txBody>
                    <a:bodyPr/>
                    <a:lstStyle/>
                    <a:p>
                      <a:pPr algn="ctr" fontAlgn="b"/>
                      <a:r>
                        <a:rPr lang="en-GB" sz="1100" b="1" i="0" u="none" strike="noStrike" dirty="0">
                          <a:solidFill>
                            <a:srgbClr val="00B0F0"/>
                          </a:solidFill>
                          <a:effectLst/>
                          <a:latin typeface="Calibri" panose="020F0502020204030204" pitchFamily="34" charset="0"/>
                        </a:rPr>
                        <a:t>NEW</a:t>
                      </a:r>
                      <a:r>
                        <a:rPr lang="en-GB" sz="1100" b="1" i="0" u="none" strike="noStrike" dirty="0">
                          <a:solidFill>
                            <a:srgbClr val="000000"/>
                          </a:solidFill>
                          <a:effectLst/>
                          <a:latin typeface="Calibri" panose="020F0502020204030204" pitchFamily="34" charset="0"/>
                        </a:rPr>
                        <a:t> BBLKVB140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B0F0"/>
                          </a:solidFill>
                          <a:effectLst/>
                          <a:latin typeface="Calibri" panose="020F0502020204030204" pitchFamily="34" charset="0"/>
                        </a:rPr>
                        <a:t>Total </a:t>
                      </a:r>
                      <a:r>
                        <a:rPr lang="en-GB" sz="1100" b="1" i="0" u="none" strike="noStrike" dirty="0" err="1">
                          <a:solidFill>
                            <a:srgbClr val="00B0F0"/>
                          </a:solidFill>
                          <a:effectLst/>
                          <a:latin typeface="Calibri" panose="020F0502020204030204" pitchFamily="34" charset="0"/>
                        </a:rPr>
                        <a:t>Cair</a:t>
                      </a:r>
                      <a:r>
                        <a:rPr lang="en-GB" sz="1100" b="1" i="0" u="none" strike="noStrike" dirty="0">
                          <a:solidFill>
                            <a:srgbClr val="00B0F0"/>
                          </a:solidFill>
                          <a:effectLst/>
                          <a:latin typeface="Calibri" panose="020F0502020204030204" pitchFamily="34" charset="0"/>
                        </a:rPr>
                        <a:t> </a:t>
                      </a:r>
                      <a:r>
                        <a:rPr lang="en-GB" sz="1100" b="1" i="0" u="none" strike="noStrike" dirty="0" err="1">
                          <a:solidFill>
                            <a:srgbClr val="00B0F0"/>
                          </a:solidFill>
                          <a:effectLst/>
                          <a:latin typeface="Calibri" panose="020F0502020204030204" pitchFamily="34" charset="0"/>
                        </a:rPr>
                        <a:t>HygienaCore</a:t>
                      </a:r>
                      <a:r>
                        <a:rPr lang="en-GB" sz="1100" b="1" i="0" u="none" strike="noStrike" dirty="0">
                          <a:solidFill>
                            <a:srgbClr val="00B0F0"/>
                          </a:solidFill>
                          <a:effectLst/>
                          <a:latin typeface="Calibri" panose="020F0502020204030204" pitchFamily="34" charset="0"/>
                        </a:rPr>
                        <a:t> Cotbed Mattress with </a:t>
                      </a:r>
                      <a:r>
                        <a:rPr lang="en-GB" sz="1100" b="1" i="0" u="none" strike="noStrike" dirty="0" err="1">
                          <a:solidFill>
                            <a:srgbClr val="00B0F0"/>
                          </a:solidFill>
                          <a:effectLst/>
                          <a:latin typeface="Calibri" panose="020F0502020204030204" pitchFamily="34" charset="0"/>
                        </a:rPr>
                        <a:t>Viroblock</a:t>
                      </a:r>
                      <a:endParaRPr lang="en-GB" sz="1100" b="1" i="0" u="none" strike="noStrike" dirty="0">
                        <a:solidFill>
                          <a:srgbClr val="00B0F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140x70x10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408188"/>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475867"/>
                  </a:ext>
                </a:extLst>
              </a:tr>
            </a:tbl>
          </a:graphicData>
        </a:graphic>
      </p:graphicFrame>
      <p:pic>
        <p:nvPicPr>
          <p:cNvPr id="15" name="Picture 14">
            <a:extLst>
              <a:ext uri="{FF2B5EF4-FFF2-40B4-BE49-F238E27FC236}">
                <a16:creationId xmlns:a16="http://schemas.microsoft.com/office/drawing/2014/main" id="{950E17FA-3C2E-45CE-B2E2-6FB067D463E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254958" y="-116684"/>
            <a:ext cx="1600748" cy="1687119"/>
          </a:xfrm>
          <a:prstGeom prst="rect">
            <a:avLst/>
          </a:prstGeom>
        </p:spPr>
      </p:pic>
      <p:pic>
        <p:nvPicPr>
          <p:cNvPr id="17" name="Picture 16">
            <a:extLst>
              <a:ext uri="{FF2B5EF4-FFF2-40B4-BE49-F238E27FC236}">
                <a16:creationId xmlns:a16="http://schemas.microsoft.com/office/drawing/2014/main" id="{95C370EE-65D0-4530-9D9A-D2F6A0A4D00A}"/>
              </a:ext>
            </a:extLst>
          </p:cNvPr>
          <p:cNvPicPr>
            <a:picLocks noChangeAspect="1"/>
          </p:cNvPicPr>
          <p:nvPr/>
        </p:nvPicPr>
        <p:blipFill>
          <a:blip r:embed="rId3"/>
          <a:stretch>
            <a:fillRect/>
          </a:stretch>
        </p:blipFill>
        <p:spPr>
          <a:xfrm>
            <a:off x="8030300" y="1631906"/>
            <a:ext cx="4032139" cy="4032139"/>
          </a:xfrm>
          <a:prstGeom prst="rect">
            <a:avLst/>
          </a:prstGeom>
        </p:spPr>
      </p:pic>
      <p:sp>
        <p:nvSpPr>
          <p:cNvPr id="19" name="TextBox 18">
            <a:extLst>
              <a:ext uri="{FF2B5EF4-FFF2-40B4-BE49-F238E27FC236}">
                <a16:creationId xmlns:a16="http://schemas.microsoft.com/office/drawing/2014/main" id="{848D1C33-E587-4349-B7B2-FEF0799C8772}"/>
              </a:ext>
            </a:extLst>
          </p:cNvPr>
          <p:cNvSpPr txBox="1"/>
          <p:nvPr/>
        </p:nvSpPr>
        <p:spPr>
          <a:xfrm>
            <a:off x="254958" y="1356068"/>
            <a:ext cx="8164025" cy="6315319"/>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A Total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Cair</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dirty="0">
                <a:effectLst/>
                <a:latin typeface="Calibri" panose="020F0502020204030204" pitchFamily="34" charset="0"/>
                <a:ea typeface="Calibri" panose="020F0502020204030204" pitchFamily="34" charset="0"/>
                <a:cs typeface="Times New Roman" panose="02020603050405020304" pitchFamily="18" charset="0"/>
              </a:rPr>
              <a:t> mattress which provides unparalleled protection, breathability and comfort for your baby and every part of this mattress, including the core, can be removed for washing &amp; cleaning, providing the ultimate, clean sleeping environment for your baby.</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This fully reversible mattress cover features a unique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Supersoft</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AeroBliss</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Viroblock</a:t>
            </a:r>
            <a:r>
              <a:rPr lang="en-GB" sz="1100" dirty="0">
                <a:effectLst/>
                <a:latin typeface="Calibri" panose="020F0502020204030204" pitchFamily="34" charset="0"/>
                <a:ea typeface="Calibri" panose="020F0502020204030204" pitchFamily="34" charset="0"/>
                <a:cs typeface="Times New Roman" panose="02020603050405020304" pitchFamily="18" charset="0"/>
              </a:rPr>
              <a:t> antimicrobial and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PolkaSonic</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dirty="0">
                <a:effectLst/>
                <a:latin typeface="Calibri" panose="020F0502020204030204" pitchFamily="34" charset="0"/>
                <a:ea typeface="Calibri" panose="020F0502020204030204" pitchFamily="34" charset="0"/>
                <a:cs typeface="Times New Roman" panose="02020603050405020304" pitchFamily="18" charset="0"/>
              </a:rPr>
              <a:t> quilted hypo-allergenic cover which is removable and washable. The cover is treated with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Viroblock</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R</a:t>
            </a:r>
            <a:r>
              <a:rPr lang="en-GB" sz="1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a:effectLst/>
                <a:latin typeface="Calibri" panose="020F0502020204030204" pitchFamily="34" charset="0"/>
                <a:ea typeface="Calibri" panose="020F0502020204030204" pitchFamily="34" charset="0"/>
                <a:cs typeface="Times New Roman" panose="02020603050405020304" pitchFamily="18" charset="0"/>
              </a:rPr>
              <a:t>which helps provide the ultimate protection from known viruses, bacteria and fungal spores and inactivates all coronaviruses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inc</a:t>
            </a:r>
            <a:r>
              <a:rPr lang="en-GB" sz="1100" dirty="0">
                <a:effectLst/>
                <a:latin typeface="Calibri" panose="020F0502020204030204" pitchFamily="34" charset="0"/>
                <a:ea typeface="Calibri" panose="020F0502020204030204" pitchFamily="34" charset="0"/>
                <a:cs typeface="Times New Roman" panose="02020603050405020304" pitchFamily="18" charset="0"/>
              </a:rPr>
              <a:t> Sars COV2/ COVID19), thus maintaining the mattress cover’s hygiene at all times, helping to protect your baby and keep them safe.</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Aerobliss</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a:effectLst/>
                <a:latin typeface="Calibri" panose="020F0502020204030204" pitchFamily="34" charset="0"/>
                <a:ea typeface="Calibri" panose="020F0502020204030204" pitchFamily="34" charset="0"/>
                <a:cs typeface="Times New Roman" panose="02020603050405020304" pitchFamily="18" charset="0"/>
              </a:rPr>
              <a:t>top cover allows enhanced airflow and temperature regulation across 100% of the mattress surface and works in harmony with the core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HygienaCore</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GB" sz="1100" dirty="0">
                <a:effectLst/>
                <a:latin typeface="Calibri" panose="020F0502020204030204" pitchFamily="34" charset="0"/>
                <a:ea typeface="Calibri" panose="020F0502020204030204" pitchFamily="34" charset="0"/>
                <a:cs typeface="Times New Roman" panose="02020603050405020304" pitchFamily="18" charset="0"/>
              </a:rPr>
              <a:t>to maintain the perfect sleeping environment.</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quality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HygienaCore</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dirty="0">
                <a:effectLst/>
                <a:latin typeface="Calibri" panose="020F0502020204030204" pitchFamily="34" charset="0"/>
                <a:ea typeface="Calibri" panose="020F0502020204030204" pitchFamily="34" charset="0"/>
                <a:cs typeface="Times New Roman" panose="02020603050405020304" pitchFamily="18" charset="0"/>
              </a:rPr>
              <a:t> antimicrobial mattress features superior comfort, support, breathability and protection for all climates, promoting air circulation to help prevent overheating and maximise breathability for the sleeping child. It is unique in providing an absolutely consistent support across 100% of the mattress from edge to edge, therefore providing the best possible support for a developing baby wherever they position themselves. Made from partially recycled monofilament continuous strands of PET, it is also kind to the environment and fully recyclable.</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unique inner comfort layers feature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muti</a:t>
            </a:r>
            <a:r>
              <a:rPr lang="en-GB" sz="1100" dirty="0">
                <a:effectLst/>
                <a:latin typeface="Calibri" panose="020F0502020204030204" pitchFamily="34" charset="0"/>
                <a:ea typeface="Calibri" panose="020F0502020204030204" pitchFamily="34" charset="0"/>
                <a:cs typeface="Times New Roman" panose="02020603050405020304" pitchFamily="18" charset="0"/>
              </a:rPr>
              <a:t>-modular system which can be configured specifically to your child’s needs and development and provides 4 options for various mattress sleeping surfaces, including, medium, medium firm, firm and extra firm, providing tailored postural support for your baby as they grow. The inner comfort layers feature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FibRe</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dirty="0">
                <a:effectLst/>
                <a:latin typeface="Calibri" panose="020F0502020204030204" pitchFamily="34" charset="0"/>
                <a:ea typeface="Calibri" panose="020F0502020204030204" pitchFamily="34" charset="0"/>
                <a:cs typeface="Times New Roman" panose="02020603050405020304" pitchFamily="18" charset="0"/>
              </a:rPr>
              <a:t> recycled and recyclable comfort layer encased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Kidtex</a:t>
            </a:r>
            <a:r>
              <a:rPr lang="en-GB" sz="1100" dirty="0">
                <a:effectLst/>
                <a:latin typeface="Calibri" panose="020F0502020204030204" pitchFamily="34" charset="0"/>
                <a:ea typeface="Calibri" panose="020F0502020204030204" pitchFamily="34" charset="0"/>
                <a:cs typeface="Times New Roman" panose="02020603050405020304" pitchFamily="18" charset="0"/>
              </a:rPr>
              <a:t> Non Woven wipe clean, removable and washable cover made from vapour permeable yet water repellent fabric….perfect when potty training or when your child has a little accident. </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core used in this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HygienaCore</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dirty="0">
                <a:effectLst/>
                <a:latin typeface="Calibri" panose="020F0502020204030204" pitchFamily="34" charset="0"/>
                <a:ea typeface="Calibri" panose="020F0502020204030204" pitchFamily="34" charset="0"/>
                <a:cs typeface="Times New Roman" panose="02020603050405020304" pitchFamily="18" charset="0"/>
              </a:rPr>
              <a:t> antimicrobial mattress can be removed, washed and air dried for an ultimate clean. </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base of the cover features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PolkaSonic</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dirty="0">
                <a:effectLst/>
                <a:latin typeface="Calibri" panose="020F0502020204030204" pitchFamily="34" charset="0"/>
                <a:ea typeface="Calibri" panose="020F0502020204030204" pitchFamily="34" charset="0"/>
                <a:cs typeface="Times New Roman" panose="02020603050405020304" pitchFamily="18" charset="0"/>
              </a:rPr>
              <a:t> quilted hypo-allergenic fabric which is removable and washable. </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correct choice of mattress will provide a healthier and safer sleeping environment; provide a better nights sleep for your child, and peace of mind for you, the parent.</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outer cover, and inner layers can be easily removed for washing at 60 degrees C in accordance with the care label, killing dust-mites, a common cause of allergies. The inner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HygienaCore</a:t>
            </a:r>
            <a:r>
              <a:rPr lang="en-GB" sz="1100" baseline="30000" dirty="0" err="1">
                <a:effectLst/>
                <a:latin typeface="Calibri" panose="020F0502020204030204" pitchFamily="34" charset="0"/>
                <a:ea typeface="Calibri" panose="020F0502020204030204" pitchFamily="34" charset="0"/>
                <a:cs typeface="Times New Roman" panose="02020603050405020304" pitchFamily="18" charset="0"/>
              </a:rPr>
              <a:t>TM</a:t>
            </a:r>
            <a:r>
              <a:rPr lang="en-GB" sz="1100" dirty="0">
                <a:effectLst/>
                <a:latin typeface="Calibri" panose="020F0502020204030204" pitchFamily="34" charset="0"/>
                <a:ea typeface="Calibri" panose="020F0502020204030204" pitchFamily="34" charset="0"/>
                <a:cs typeface="Times New Roman" panose="02020603050405020304" pitchFamily="18" charset="0"/>
              </a:rPr>
              <a:t> core can be removed, washed and air dried to create a totally fresh mattress throughout.</a:t>
            </a:r>
          </a:p>
          <a:p>
            <a:pPr marL="4572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800100" lvl="1" indent="-342900">
              <a:lnSpc>
                <a:spcPct val="107000"/>
              </a:lnSpc>
              <a:spcAft>
                <a:spcPts val="8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Suitable from birth to 6 years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approx</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800100" lvl="1" indent="-342900">
              <a:lnSpc>
                <a:spcPct val="107000"/>
              </a:lnSpc>
              <a:spcAft>
                <a:spcPts val="8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This product is fully tested and complies with the relevant UK safety regulations - BS EN 16890 A2021, BS 1877-10, BS 7177 and EN 71.</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endParaRPr lang="en-GB" sz="1200" dirty="0"/>
          </a:p>
        </p:txBody>
      </p:sp>
      <p:pic>
        <p:nvPicPr>
          <p:cNvPr id="21" name="Picture 20">
            <a:extLst>
              <a:ext uri="{FF2B5EF4-FFF2-40B4-BE49-F238E27FC236}">
                <a16:creationId xmlns:a16="http://schemas.microsoft.com/office/drawing/2014/main" id="{F48051D6-555D-4FBD-91F0-7E66AC8587B3}"/>
              </a:ext>
            </a:extLst>
          </p:cNvPr>
          <p:cNvPicPr>
            <a:picLocks noChangeAspect="1"/>
          </p:cNvPicPr>
          <p:nvPr/>
        </p:nvPicPr>
        <p:blipFill rotWithShape="1">
          <a:blip r:embed="rId4"/>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319540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1331152" y="83825"/>
            <a:ext cx="9529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Total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Cair</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HygienaCore</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Mattress with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Viroblock</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 Credentials </a:t>
            </a:r>
          </a:p>
        </p:txBody>
      </p:sp>
      <p:pic>
        <p:nvPicPr>
          <p:cNvPr id="15" name="Picture 14">
            <a:extLst>
              <a:ext uri="{FF2B5EF4-FFF2-40B4-BE49-F238E27FC236}">
                <a16:creationId xmlns:a16="http://schemas.microsoft.com/office/drawing/2014/main" id="{950E17FA-3C2E-45CE-B2E2-6FB067D463E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254958" y="-116684"/>
            <a:ext cx="1600748" cy="1687119"/>
          </a:xfrm>
          <a:prstGeom prst="rect">
            <a:avLst/>
          </a:prstGeom>
        </p:spPr>
      </p:pic>
      <p:pic>
        <p:nvPicPr>
          <p:cNvPr id="17" name="Picture 16">
            <a:extLst>
              <a:ext uri="{FF2B5EF4-FFF2-40B4-BE49-F238E27FC236}">
                <a16:creationId xmlns:a16="http://schemas.microsoft.com/office/drawing/2014/main" id="{95C370EE-65D0-4530-9D9A-D2F6A0A4D00A}"/>
              </a:ext>
            </a:extLst>
          </p:cNvPr>
          <p:cNvPicPr>
            <a:picLocks noChangeAspect="1"/>
          </p:cNvPicPr>
          <p:nvPr/>
        </p:nvPicPr>
        <p:blipFill>
          <a:blip r:embed="rId3"/>
          <a:stretch>
            <a:fillRect/>
          </a:stretch>
        </p:blipFill>
        <p:spPr>
          <a:xfrm>
            <a:off x="7454787" y="1635730"/>
            <a:ext cx="4032139" cy="4032139"/>
          </a:xfrm>
          <a:prstGeom prst="rect">
            <a:avLst/>
          </a:prstGeom>
        </p:spPr>
      </p:pic>
      <p:sp>
        <p:nvSpPr>
          <p:cNvPr id="19" name="TextBox 18">
            <a:extLst>
              <a:ext uri="{FF2B5EF4-FFF2-40B4-BE49-F238E27FC236}">
                <a16:creationId xmlns:a16="http://schemas.microsoft.com/office/drawing/2014/main" id="{848D1C33-E587-4349-B7B2-FEF0799C8772}"/>
              </a:ext>
            </a:extLst>
          </p:cNvPr>
          <p:cNvSpPr txBox="1"/>
          <p:nvPr/>
        </p:nvSpPr>
        <p:spPr>
          <a:xfrm>
            <a:off x="254958" y="1356068"/>
            <a:ext cx="8164025" cy="6759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FCF79FF8-A9A4-4090-9BC1-97FDEBEEB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68" y="1398152"/>
            <a:ext cx="3114675"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D48E187-FADF-4531-BC86-BA74E35A32F5}"/>
              </a:ext>
            </a:extLst>
          </p:cNvPr>
          <p:cNvSpPr txBox="1"/>
          <p:nvPr/>
        </p:nvSpPr>
        <p:spPr>
          <a:xfrm>
            <a:off x="157303" y="2407971"/>
            <a:ext cx="7446777" cy="923330"/>
          </a:xfrm>
          <a:prstGeom prst="rect">
            <a:avLst/>
          </a:prstGeom>
          <a:noFill/>
        </p:spPr>
        <p:txBody>
          <a:bodyPr wrap="square">
            <a:spAutoFit/>
          </a:bodyPr>
          <a:lstStyle/>
          <a:p>
            <a:pPr algn="l" fontAlgn="base"/>
            <a:r>
              <a:rPr lang="en-GB" b="1" i="0" dirty="0" err="1">
                <a:solidFill>
                  <a:srgbClr val="00B050"/>
                </a:solidFill>
                <a:effectLst/>
                <a:latin typeface="Franklin Gothic Book" panose="020B0503020102020204" pitchFamily="34" charset="0"/>
              </a:rPr>
              <a:t>HeiQ</a:t>
            </a:r>
            <a:r>
              <a:rPr lang="en-GB" b="1" i="0" dirty="0">
                <a:solidFill>
                  <a:srgbClr val="00B050"/>
                </a:solidFill>
                <a:effectLst/>
                <a:latin typeface="Franklin Gothic Book" panose="020B0503020102020204" pitchFamily="34" charset="0"/>
              </a:rPr>
              <a:t> </a:t>
            </a:r>
            <a:r>
              <a:rPr lang="en-GB" b="1" i="0" dirty="0" err="1">
                <a:solidFill>
                  <a:srgbClr val="00B050"/>
                </a:solidFill>
                <a:effectLst/>
                <a:latin typeface="Franklin Gothic Book" panose="020B0503020102020204" pitchFamily="34" charset="0"/>
              </a:rPr>
              <a:t>Viroblock</a:t>
            </a:r>
            <a:r>
              <a:rPr lang="en-GB" b="1" i="0" dirty="0">
                <a:solidFill>
                  <a:srgbClr val="00B050"/>
                </a:solidFill>
                <a:effectLst/>
                <a:latin typeface="Franklin Gothic Book" panose="020B0503020102020204" pitchFamily="34" charset="0"/>
              </a:rPr>
              <a:t> NPJ03 is an intelligent Swiss textile technology that is added to the fabric during the final stage of the textile manufacturing process. Fully antimicrobial including SARS-COV-2 (COVID19)</a:t>
            </a:r>
            <a:endParaRPr lang="en-GB" b="0" i="0" cap="all" dirty="0">
              <a:solidFill>
                <a:srgbClr val="00B050"/>
              </a:solidFill>
              <a:effectLst/>
              <a:latin typeface="Franklin Gothic Demi Cond" panose="020B0706030402020204" pitchFamily="34" charset="0"/>
            </a:endParaRPr>
          </a:p>
        </p:txBody>
      </p:sp>
      <p:sp>
        <p:nvSpPr>
          <p:cNvPr id="23" name="TextBox 22">
            <a:extLst>
              <a:ext uri="{FF2B5EF4-FFF2-40B4-BE49-F238E27FC236}">
                <a16:creationId xmlns:a16="http://schemas.microsoft.com/office/drawing/2014/main" id="{2AD3D174-AEEB-47D5-BFF4-49E0B68E139B}"/>
              </a:ext>
            </a:extLst>
          </p:cNvPr>
          <p:cNvSpPr txBox="1"/>
          <p:nvPr/>
        </p:nvSpPr>
        <p:spPr>
          <a:xfrm>
            <a:off x="120463" y="3388090"/>
            <a:ext cx="7297485" cy="3139321"/>
          </a:xfrm>
          <a:prstGeom prst="rect">
            <a:avLst/>
          </a:prstGeom>
          <a:noFill/>
        </p:spPr>
        <p:txBody>
          <a:bodyPr wrap="square">
            <a:spAutoFit/>
          </a:bodyPr>
          <a:lstStyle/>
          <a:p>
            <a:pPr algn="l" fontAlgn="base">
              <a:buFont typeface="Arial" panose="020B0604020202020204" pitchFamily="34" charset="0"/>
              <a:buChar char="•"/>
            </a:pPr>
            <a:r>
              <a:rPr lang="en-GB" sz="1100" b="0" i="0" dirty="0" err="1">
                <a:solidFill>
                  <a:srgbClr val="505050"/>
                </a:solidFill>
                <a:effectLst/>
                <a:latin typeface="Franklin Gothic Book" panose="020B0503020102020204" pitchFamily="34" charset="0"/>
              </a:rPr>
              <a:t>HeiQ</a:t>
            </a:r>
            <a:r>
              <a:rPr lang="en-GB" sz="1100" b="0" i="0" dirty="0">
                <a:solidFill>
                  <a:srgbClr val="505050"/>
                </a:solidFill>
                <a:effectLst/>
                <a:latin typeface="Franklin Gothic Book" panose="020B0503020102020204" pitchFamily="34" charset="0"/>
              </a:rPr>
              <a:t> </a:t>
            </a:r>
            <a:r>
              <a:rPr lang="en-GB" sz="1100" b="0" i="0" dirty="0" err="1">
                <a:solidFill>
                  <a:srgbClr val="505050"/>
                </a:solidFill>
                <a:effectLst/>
                <a:latin typeface="Franklin Gothic Book" panose="020B0503020102020204" pitchFamily="34" charset="0"/>
              </a:rPr>
              <a:t>Viroblock</a:t>
            </a:r>
            <a:r>
              <a:rPr lang="en-GB" sz="1100" b="0" i="0" dirty="0">
                <a:solidFill>
                  <a:srgbClr val="505050"/>
                </a:solidFill>
                <a:effectLst/>
                <a:latin typeface="Franklin Gothic Book" panose="020B0503020102020204" pitchFamily="34" charset="0"/>
              </a:rPr>
              <a:t> NPJ03 has been tested effective 99.99% against SARS-CoV-2, the COVID-19 causing virus</a:t>
            </a:r>
          </a:p>
          <a:p>
            <a:pPr algn="l" fontAlgn="base">
              <a:buFont typeface="Arial" panose="020B0604020202020204" pitchFamily="34" charset="0"/>
              <a:buChar char="•"/>
            </a:pPr>
            <a:r>
              <a:rPr lang="en-GB" sz="1100" b="0" i="0" dirty="0">
                <a:solidFill>
                  <a:srgbClr val="505050"/>
                </a:solidFill>
                <a:effectLst/>
                <a:latin typeface="Franklin Gothic Book" panose="020B0503020102020204" pitchFamily="34" charset="0"/>
              </a:rPr>
              <a:t>Residual virus infectivity tested according to a modified ISO 20743, rapid antiviral effect demonstrated within 2-5 minutes</a:t>
            </a:r>
          </a:p>
          <a:p>
            <a:pPr algn="l" fontAlgn="base">
              <a:buFont typeface="Arial" panose="020B0604020202020204" pitchFamily="34" charset="0"/>
              <a:buChar char="•"/>
            </a:pPr>
            <a:r>
              <a:rPr lang="en-GB" sz="1100" b="0" i="0" dirty="0">
                <a:solidFill>
                  <a:srgbClr val="505050"/>
                </a:solidFill>
                <a:effectLst/>
                <a:latin typeface="Franklin Gothic Book" panose="020B0503020102020204" pitchFamily="34" charset="0"/>
              </a:rPr>
              <a:t>Tested according to ISO 18184 as strong antiviral and ISO 20743 as strong antibacterial against enveloped viruses and bacteria</a:t>
            </a:r>
          </a:p>
          <a:p>
            <a:pPr algn="l" fontAlgn="base">
              <a:buFont typeface="Arial" panose="020B0604020202020204" pitchFamily="34" charset="0"/>
              <a:buChar char="•"/>
            </a:pPr>
            <a:r>
              <a:rPr lang="en-GB" sz="1100" b="0" i="0" dirty="0" err="1">
                <a:solidFill>
                  <a:srgbClr val="505050"/>
                </a:solidFill>
                <a:effectLst/>
                <a:latin typeface="Franklin Gothic Book" panose="020B0503020102020204" pitchFamily="34" charset="0"/>
              </a:rPr>
              <a:t>HeiQ</a:t>
            </a:r>
            <a:r>
              <a:rPr lang="en-GB" sz="1100" b="0" i="0" dirty="0">
                <a:solidFill>
                  <a:srgbClr val="505050"/>
                </a:solidFill>
                <a:effectLst/>
                <a:latin typeface="Franklin Gothic Book" panose="020B0503020102020204" pitchFamily="34" charset="0"/>
              </a:rPr>
              <a:t> </a:t>
            </a:r>
            <a:r>
              <a:rPr lang="en-GB" sz="1100" b="0" i="0" dirty="0" err="1">
                <a:solidFill>
                  <a:srgbClr val="505050"/>
                </a:solidFill>
                <a:effectLst/>
                <a:latin typeface="Franklin Gothic Book" panose="020B0503020102020204" pitchFamily="34" charset="0"/>
              </a:rPr>
              <a:t>Viroblock</a:t>
            </a:r>
            <a:r>
              <a:rPr lang="en-GB" sz="1100" b="0" i="0" dirty="0">
                <a:solidFill>
                  <a:srgbClr val="505050"/>
                </a:solidFill>
                <a:effectLst/>
                <a:latin typeface="Franklin Gothic Book" panose="020B0503020102020204" pitchFamily="34" charset="0"/>
              </a:rPr>
              <a:t> Technology was developed </a:t>
            </a:r>
            <a:r>
              <a:rPr lang="en-GB" sz="1100" dirty="0">
                <a:solidFill>
                  <a:srgbClr val="505050"/>
                </a:solidFill>
                <a:latin typeface="Franklin Gothic Book" panose="020B0503020102020204" pitchFamily="34" charset="0"/>
              </a:rPr>
              <a:t>in </a:t>
            </a:r>
            <a:r>
              <a:rPr lang="en-GB" sz="1100" b="0" i="0" dirty="0">
                <a:solidFill>
                  <a:srgbClr val="505050"/>
                </a:solidFill>
                <a:effectLst/>
                <a:latin typeface="Franklin Gothic Book" panose="020B0503020102020204" pitchFamily="34" charset="0"/>
              </a:rPr>
              <a:t>2013. The medical class antimicrobial performance was unchanged after 7 years of shelf-life</a:t>
            </a:r>
          </a:p>
          <a:p>
            <a:pPr algn="l" fontAlgn="base">
              <a:buFont typeface="Arial" panose="020B0604020202020204" pitchFamily="34" charset="0"/>
              <a:buChar char="•"/>
            </a:pPr>
            <a:r>
              <a:rPr lang="en-GB" sz="1100" b="0" i="0" dirty="0" err="1">
                <a:solidFill>
                  <a:srgbClr val="505050"/>
                </a:solidFill>
                <a:effectLst/>
                <a:latin typeface="Franklin Gothic Book" panose="020B0503020102020204" pitchFamily="34" charset="0"/>
              </a:rPr>
              <a:t>HeiQ</a:t>
            </a:r>
            <a:r>
              <a:rPr lang="en-GB" sz="1100" b="0" i="0" dirty="0">
                <a:solidFill>
                  <a:srgbClr val="505050"/>
                </a:solidFill>
                <a:effectLst/>
                <a:latin typeface="Franklin Gothic Book" panose="020B0503020102020204" pitchFamily="34" charset="0"/>
              </a:rPr>
              <a:t> won the prestigious Swiss Technology Award 2020 for </a:t>
            </a:r>
            <a:r>
              <a:rPr lang="en-GB" sz="1100" b="0" i="0" dirty="0" err="1">
                <a:solidFill>
                  <a:srgbClr val="505050"/>
                </a:solidFill>
                <a:effectLst/>
                <a:latin typeface="Franklin Gothic Book" panose="020B0503020102020204" pitchFamily="34" charset="0"/>
              </a:rPr>
              <a:t>HeiQ</a:t>
            </a:r>
            <a:r>
              <a:rPr lang="en-GB" sz="1100" b="0" i="0" dirty="0">
                <a:solidFill>
                  <a:srgbClr val="505050"/>
                </a:solidFill>
                <a:effectLst/>
                <a:latin typeface="Franklin Gothic Book" panose="020B0503020102020204" pitchFamily="34" charset="0"/>
              </a:rPr>
              <a:t> </a:t>
            </a:r>
            <a:r>
              <a:rPr lang="en-GB" sz="1100" b="0" i="0" dirty="0" err="1">
                <a:solidFill>
                  <a:srgbClr val="505050"/>
                </a:solidFill>
                <a:effectLst/>
                <a:latin typeface="Franklin Gothic Book" panose="020B0503020102020204" pitchFamily="34" charset="0"/>
              </a:rPr>
              <a:t>Viroblock</a:t>
            </a:r>
            <a:endParaRPr lang="en-GB" sz="1100" b="0" i="0" dirty="0">
              <a:solidFill>
                <a:srgbClr val="505050"/>
              </a:solidFill>
              <a:effectLst/>
              <a:latin typeface="Franklin Gothic Book" panose="020B0503020102020204" pitchFamily="34" charset="0"/>
            </a:endParaRPr>
          </a:p>
          <a:p>
            <a:pPr algn="l" fontAlgn="base">
              <a:buFont typeface="Arial" panose="020B0604020202020204" pitchFamily="34" charset="0"/>
              <a:buChar char="•"/>
            </a:pPr>
            <a:r>
              <a:rPr lang="en-GB" sz="1100" b="0" i="0" dirty="0">
                <a:solidFill>
                  <a:srgbClr val="505050"/>
                </a:solidFill>
                <a:effectLst/>
                <a:latin typeface="Franklin Gothic Book" panose="020B0503020102020204" pitchFamily="34" charset="0"/>
              </a:rPr>
              <a:t>OEKOTEX® </a:t>
            </a:r>
            <a:r>
              <a:rPr lang="en-GB" sz="1100" dirty="0">
                <a:solidFill>
                  <a:srgbClr val="505050"/>
                </a:solidFill>
                <a:latin typeface="Franklin Gothic Book" panose="020B0503020102020204" pitchFamily="34" charset="0"/>
              </a:rPr>
              <a:t>tested</a:t>
            </a:r>
            <a:r>
              <a:rPr lang="en-GB" sz="1100" b="0" i="0" dirty="0">
                <a:solidFill>
                  <a:srgbClr val="505050"/>
                </a:solidFill>
                <a:effectLst/>
                <a:latin typeface="Franklin Gothic Book" panose="020B0503020102020204" pitchFamily="34" charset="0"/>
              </a:rPr>
              <a:t>, ZDHC and </a:t>
            </a:r>
            <a:r>
              <a:rPr lang="en-GB" sz="1100" b="0" i="0" dirty="0" err="1">
                <a:solidFill>
                  <a:srgbClr val="505050"/>
                </a:solidFill>
                <a:effectLst/>
                <a:latin typeface="Franklin Gothic Book" panose="020B0503020102020204" pitchFamily="34" charset="0"/>
              </a:rPr>
              <a:t>bluesign</a:t>
            </a:r>
            <a:r>
              <a:rPr lang="en-GB" sz="1100" b="0" i="0" dirty="0">
                <a:solidFill>
                  <a:srgbClr val="505050"/>
                </a:solidFill>
                <a:effectLst/>
                <a:latin typeface="Franklin Gothic Book" panose="020B0503020102020204" pitchFamily="34" charset="0"/>
              </a:rPr>
              <a:t>® ecologically homologized</a:t>
            </a:r>
          </a:p>
          <a:p>
            <a:pPr algn="l" fontAlgn="base">
              <a:buFont typeface="Arial" panose="020B0604020202020204" pitchFamily="34" charset="0"/>
              <a:buChar char="•"/>
            </a:pPr>
            <a:r>
              <a:rPr lang="en-GB" sz="1100" b="0" i="0" dirty="0">
                <a:solidFill>
                  <a:srgbClr val="505050"/>
                </a:solidFill>
                <a:effectLst/>
                <a:latin typeface="Franklin Gothic Book" panose="020B0503020102020204" pitchFamily="34" charset="0"/>
              </a:rPr>
              <a:t>Treated textile articles are compliant with EU BPR</a:t>
            </a:r>
          </a:p>
          <a:p>
            <a:pPr algn="l" fontAlgn="base">
              <a:buFont typeface="Arial" panose="020B0604020202020204" pitchFamily="34" charset="0"/>
              <a:buChar char="•"/>
            </a:pPr>
            <a:r>
              <a:rPr lang="en-GB" sz="1100" b="0" i="0" dirty="0">
                <a:solidFill>
                  <a:srgbClr val="505050"/>
                </a:solidFill>
                <a:effectLst/>
                <a:latin typeface="Franklin Gothic Book" panose="020B0503020102020204" pitchFamily="34" charset="0"/>
              </a:rPr>
              <a:t>For washable fabrics: Lasts at least 30 gentle washes at 60°C (140°F) ((ISO 6330 6G)</a:t>
            </a:r>
          </a:p>
          <a:p>
            <a:pPr algn="l" fontAlgn="base">
              <a:buFont typeface="Arial" panose="020B0604020202020204" pitchFamily="34" charset="0"/>
              <a:buChar char="•"/>
            </a:pPr>
            <a:r>
              <a:rPr lang="en-GB" sz="1100" b="0" i="0" dirty="0">
                <a:solidFill>
                  <a:srgbClr val="505050"/>
                </a:solidFill>
                <a:effectLst/>
                <a:latin typeface="Franklin Gothic Book" panose="020B0503020102020204" pitchFamily="34" charset="0"/>
              </a:rPr>
              <a:t>Provides a germ resistant surface</a:t>
            </a:r>
          </a:p>
          <a:p>
            <a:pPr algn="l" fontAlgn="base">
              <a:buFont typeface="Arial" panose="020B0604020202020204" pitchFamily="34" charset="0"/>
              <a:buChar char="•"/>
            </a:pPr>
            <a:r>
              <a:rPr lang="en-GB" sz="1100" b="0" i="0" dirty="0">
                <a:solidFill>
                  <a:srgbClr val="505050"/>
                </a:solidFill>
                <a:effectLst/>
                <a:latin typeface="Franklin Gothic Book" panose="020B0503020102020204" pitchFamily="34" charset="0"/>
              </a:rPr>
              <a:t>Patent pending antiviral and antibacterial technology</a:t>
            </a:r>
          </a:p>
          <a:p>
            <a:pPr algn="l" fontAlgn="base">
              <a:buFont typeface="Arial" panose="020B0604020202020204" pitchFamily="34" charset="0"/>
              <a:buChar char="•"/>
            </a:pPr>
            <a:endParaRPr lang="en-GB" sz="1100" dirty="0">
              <a:solidFill>
                <a:srgbClr val="505050"/>
              </a:solidFill>
              <a:latin typeface="Franklin Gothic Book" panose="020B0503020102020204" pitchFamily="34" charset="0"/>
            </a:endParaRPr>
          </a:p>
          <a:p>
            <a:pPr lvl="3" fontAlgn="base"/>
            <a:r>
              <a:rPr lang="en-GB" sz="1100" dirty="0">
                <a:solidFill>
                  <a:srgbClr val="505050"/>
                </a:solidFill>
                <a:latin typeface="Franklin Gothic Book" panose="020B0503020102020204" pitchFamily="34" charset="0"/>
              </a:rPr>
              <a:t>      </a:t>
            </a:r>
            <a:r>
              <a:rPr lang="en-GB" sz="1100" b="0" i="0" dirty="0" err="1">
                <a:solidFill>
                  <a:srgbClr val="505050"/>
                </a:solidFill>
                <a:effectLst/>
                <a:latin typeface="Franklin Gothic Book" panose="020B0503020102020204" pitchFamily="34" charset="0"/>
              </a:rPr>
              <a:t>HeiQ</a:t>
            </a:r>
            <a:r>
              <a:rPr lang="en-GB" sz="1100" b="0" i="0" dirty="0">
                <a:solidFill>
                  <a:srgbClr val="505050"/>
                </a:solidFill>
                <a:effectLst/>
                <a:latin typeface="Franklin Gothic Book" panose="020B0503020102020204" pitchFamily="34" charset="0"/>
              </a:rPr>
              <a:t> </a:t>
            </a:r>
            <a:r>
              <a:rPr lang="en-GB" sz="1100" b="0" i="0" dirty="0" err="1">
                <a:solidFill>
                  <a:srgbClr val="505050"/>
                </a:solidFill>
                <a:effectLst/>
                <a:latin typeface="Franklin Gothic Book" panose="020B0503020102020204" pitchFamily="34" charset="0"/>
              </a:rPr>
              <a:t>Viroblock</a:t>
            </a:r>
            <a:r>
              <a:rPr lang="en-GB" sz="1100" b="0" i="0" dirty="0">
                <a:solidFill>
                  <a:srgbClr val="505050"/>
                </a:solidFill>
                <a:effectLst/>
                <a:latin typeface="Franklin Gothic Book" panose="020B0503020102020204" pitchFamily="34" charset="0"/>
              </a:rPr>
              <a:t> are registered trademarks of </a:t>
            </a:r>
            <a:r>
              <a:rPr lang="en-GB" sz="1100" b="0" i="0" dirty="0" err="1">
                <a:solidFill>
                  <a:srgbClr val="505050"/>
                </a:solidFill>
                <a:effectLst/>
                <a:latin typeface="Franklin Gothic Book" panose="020B0503020102020204" pitchFamily="34" charset="0"/>
              </a:rPr>
              <a:t>HeiQ</a:t>
            </a:r>
            <a:r>
              <a:rPr lang="en-GB" sz="1100" b="0" i="0" dirty="0">
                <a:solidFill>
                  <a:srgbClr val="505050"/>
                </a:solidFill>
                <a:effectLst/>
                <a:latin typeface="Franklin Gothic Book" panose="020B0503020102020204" pitchFamily="34" charset="0"/>
              </a:rPr>
              <a:t> Materials AG</a:t>
            </a:r>
          </a:p>
          <a:p>
            <a:pPr algn="l" fontAlgn="base">
              <a:buFont typeface="Arial" panose="020B0604020202020204" pitchFamily="34" charset="0"/>
              <a:buChar char="•"/>
            </a:pPr>
            <a:endParaRPr lang="en-GB" sz="1100" dirty="0">
              <a:solidFill>
                <a:srgbClr val="505050"/>
              </a:solidFill>
              <a:latin typeface="Franklin Gothic Book" panose="020B0503020102020204" pitchFamily="34" charset="0"/>
            </a:endParaRPr>
          </a:p>
          <a:p>
            <a:pPr lvl="3" fontAlgn="base"/>
            <a:r>
              <a:rPr lang="en-GB" sz="1100" b="0" i="0" dirty="0">
                <a:solidFill>
                  <a:srgbClr val="505050"/>
                </a:solidFill>
                <a:effectLst/>
                <a:latin typeface="Franklin Gothic Book" panose="020B0503020102020204" pitchFamily="34" charset="0"/>
                <a:hlinkClick r:id="rId5"/>
              </a:rPr>
              <a:t>https://heiq.com/products/functional-textile-technologies/heiq-viroblock/</a:t>
            </a:r>
            <a:endParaRPr lang="en-GB" sz="1100" b="0" i="0" dirty="0">
              <a:solidFill>
                <a:srgbClr val="505050"/>
              </a:solidFill>
              <a:effectLst/>
              <a:latin typeface="Franklin Gothic Book" panose="020B0503020102020204" pitchFamily="34" charset="0"/>
            </a:endParaRPr>
          </a:p>
          <a:p>
            <a:pPr algn="l" fontAlgn="base">
              <a:buFont typeface="Arial" panose="020B0604020202020204" pitchFamily="34" charset="0"/>
              <a:buChar char="•"/>
            </a:pPr>
            <a:endParaRPr lang="en-GB" sz="1100" b="0" i="0" dirty="0">
              <a:solidFill>
                <a:srgbClr val="505050"/>
              </a:solidFill>
              <a:effectLst/>
              <a:latin typeface="Franklin Gothic Book" panose="020B0503020102020204" pitchFamily="34" charset="0"/>
            </a:endParaRPr>
          </a:p>
        </p:txBody>
      </p:sp>
      <p:pic>
        <p:nvPicPr>
          <p:cNvPr id="24" name="Picture 23">
            <a:extLst>
              <a:ext uri="{FF2B5EF4-FFF2-40B4-BE49-F238E27FC236}">
                <a16:creationId xmlns:a16="http://schemas.microsoft.com/office/drawing/2014/main" id="{5E117840-B57A-4603-B239-238AEB802CC1}"/>
              </a:ext>
            </a:extLst>
          </p:cNvPr>
          <p:cNvPicPr>
            <a:picLocks noChangeAspect="1"/>
          </p:cNvPicPr>
          <p:nvPr/>
        </p:nvPicPr>
        <p:blipFill rotWithShape="1">
          <a:blip r:embed="rId6"/>
          <a:srcRect l="47122" t="66698" r="42942" b="8908"/>
          <a:stretch/>
        </p:blipFill>
        <p:spPr>
          <a:xfrm>
            <a:off x="9236" y="6115501"/>
            <a:ext cx="552505" cy="759167"/>
          </a:xfrm>
          <a:prstGeom prst="rect">
            <a:avLst/>
          </a:prstGeom>
        </p:spPr>
      </p:pic>
      <p:graphicFrame>
        <p:nvGraphicFramePr>
          <p:cNvPr id="25" name="Table 24">
            <a:extLst>
              <a:ext uri="{FF2B5EF4-FFF2-40B4-BE49-F238E27FC236}">
                <a16:creationId xmlns:a16="http://schemas.microsoft.com/office/drawing/2014/main" id="{6673DFC7-3C0D-41A8-AD38-471D41992CD6}"/>
              </a:ext>
            </a:extLst>
          </p:cNvPr>
          <p:cNvGraphicFramePr>
            <a:graphicFrameLocks noGrp="1"/>
          </p:cNvGraphicFramePr>
          <p:nvPr>
            <p:extLst>
              <p:ext uri="{D42A27DB-BD31-4B8C-83A1-F6EECF244321}">
                <p14:modId xmlns:p14="http://schemas.microsoft.com/office/powerpoint/2010/main" val="3144039015"/>
              </p:ext>
            </p:extLst>
          </p:nvPr>
        </p:nvGraphicFramePr>
        <p:xfrm>
          <a:off x="1670670" y="435713"/>
          <a:ext cx="8614611" cy="886327"/>
        </p:xfrm>
        <a:graphic>
          <a:graphicData uri="http://schemas.openxmlformats.org/drawingml/2006/table">
            <a:tbl>
              <a:tblPr/>
              <a:tblGrid>
                <a:gridCol w="1864895">
                  <a:extLst>
                    <a:ext uri="{9D8B030D-6E8A-4147-A177-3AD203B41FA5}">
                      <a16:colId xmlns:a16="http://schemas.microsoft.com/office/drawing/2014/main" val="2903190753"/>
                    </a:ext>
                  </a:extLst>
                </a:gridCol>
                <a:gridCol w="1239253">
                  <a:extLst>
                    <a:ext uri="{9D8B030D-6E8A-4147-A177-3AD203B41FA5}">
                      <a16:colId xmlns:a16="http://schemas.microsoft.com/office/drawing/2014/main" val="4138574571"/>
                    </a:ext>
                  </a:extLst>
                </a:gridCol>
                <a:gridCol w="3910263">
                  <a:extLst>
                    <a:ext uri="{9D8B030D-6E8A-4147-A177-3AD203B41FA5}">
                      <a16:colId xmlns:a16="http://schemas.microsoft.com/office/drawing/2014/main" val="3760790926"/>
                    </a:ext>
                  </a:extLst>
                </a:gridCol>
                <a:gridCol w="890337">
                  <a:extLst>
                    <a:ext uri="{9D8B030D-6E8A-4147-A177-3AD203B41FA5}">
                      <a16:colId xmlns:a16="http://schemas.microsoft.com/office/drawing/2014/main" val="1169410621"/>
                    </a:ext>
                  </a:extLst>
                </a:gridCol>
                <a:gridCol w="709863">
                  <a:extLst>
                    <a:ext uri="{9D8B030D-6E8A-4147-A177-3AD203B41FA5}">
                      <a16:colId xmlns:a16="http://schemas.microsoft.com/office/drawing/2014/main" val="1183174886"/>
                    </a:ext>
                  </a:extLst>
                </a:gridCol>
              </a:tblGrid>
              <a:tr h="180474">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Old Item Code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90180915"/>
                  </a:ext>
                </a:extLst>
              </a:tr>
              <a:tr h="180474">
                <a:tc>
                  <a:txBody>
                    <a:bodyPr/>
                    <a:lstStyle/>
                    <a:p>
                      <a:pPr algn="ctr" fontAlgn="b"/>
                      <a:r>
                        <a:rPr lang="en-GB" sz="1100" b="1" i="0" u="sng" strike="noStrike">
                          <a:solidFill>
                            <a:srgbClr val="000000"/>
                          </a:solidFill>
                          <a:effectLst/>
                          <a:latin typeface="Calibri" panose="020F0502020204030204" pitchFamily="34" charset="0"/>
                        </a:rPr>
                        <a:t>Cot &amp; Cotbed Mattresses</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sng"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265978"/>
                  </a:ext>
                </a:extLst>
              </a:tr>
              <a:tr h="173255">
                <a:tc>
                  <a:txBody>
                    <a:bodyPr/>
                    <a:lstStyle/>
                    <a:p>
                      <a:pPr algn="ctr" fontAlgn="b"/>
                      <a:r>
                        <a:rPr lang="en-GB" sz="1100" b="1" i="0" u="none" strike="noStrike">
                          <a:solidFill>
                            <a:srgbClr val="00B0F0"/>
                          </a:solidFill>
                          <a:effectLst/>
                          <a:latin typeface="Calibri" panose="020F0502020204030204" pitchFamily="34" charset="0"/>
                        </a:rPr>
                        <a:t>NEW</a:t>
                      </a:r>
                      <a:r>
                        <a:rPr lang="en-GB" sz="1100" b="1" i="0" u="none" strike="noStrike">
                          <a:solidFill>
                            <a:srgbClr val="000000"/>
                          </a:solidFill>
                          <a:effectLst/>
                          <a:latin typeface="Calibri" panose="020F0502020204030204" pitchFamily="34" charset="0"/>
                        </a:rPr>
                        <a:t> BBLKVB120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B0F0"/>
                          </a:solidFill>
                          <a:effectLst/>
                          <a:latin typeface="Calibri" panose="020F0502020204030204" pitchFamily="34" charset="0"/>
                        </a:rPr>
                        <a:t>Total Cair HygienaCore Cot Mattress with Viroblock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468819"/>
                  </a:ext>
                </a:extLst>
              </a:tr>
              <a:tr h="156763">
                <a:tc>
                  <a:txBody>
                    <a:bodyPr/>
                    <a:lstStyle/>
                    <a:p>
                      <a:pPr algn="ctr" fontAlgn="b"/>
                      <a:r>
                        <a:rPr lang="en-GB" sz="1100" b="1" i="0" u="none" strike="noStrike" dirty="0">
                          <a:solidFill>
                            <a:srgbClr val="00B0F0"/>
                          </a:solidFill>
                          <a:effectLst/>
                          <a:latin typeface="Calibri" panose="020F0502020204030204" pitchFamily="34" charset="0"/>
                        </a:rPr>
                        <a:t>NEW</a:t>
                      </a:r>
                      <a:r>
                        <a:rPr lang="en-GB" sz="1100" b="1" i="0" u="none" strike="noStrike" dirty="0">
                          <a:solidFill>
                            <a:srgbClr val="000000"/>
                          </a:solidFill>
                          <a:effectLst/>
                          <a:latin typeface="Calibri" panose="020F0502020204030204" pitchFamily="34" charset="0"/>
                        </a:rPr>
                        <a:t> BBLKVB140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B0F0"/>
                          </a:solidFill>
                          <a:effectLst/>
                          <a:latin typeface="Calibri" panose="020F0502020204030204" pitchFamily="34" charset="0"/>
                        </a:rPr>
                        <a:t>Total </a:t>
                      </a:r>
                      <a:r>
                        <a:rPr lang="en-GB" sz="1100" b="1" i="0" u="none" strike="noStrike" dirty="0" err="1">
                          <a:solidFill>
                            <a:srgbClr val="00B0F0"/>
                          </a:solidFill>
                          <a:effectLst/>
                          <a:latin typeface="Calibri" panose="020F0502020204030204" pitchFamily="34" charset="0"/>
                        </a:rPr>
                        <a:t>Cair</a:t>
                      </a:r>
                      <a:r>
                        <a:rPr lang="en-GB" sz="1100" b="1" i="0" u="none" strike="noStrike" dirty="0">
                          <a:solidFill>
                            <a:srgbClr val="00B0F0"/>
                          </a:solidFill>
                          <a:effectLst/>
                          <a:latin typeface="Calibri" panose="020F0502020204030204" pitchFamily="34" charset="0"/>
                        </a:rPr>
                        <a:t> </a:t>
                      </a:r>
                      <a:r>
                        <a:rPr lang="en-GB" sz="1100" b="1" i="0" u="none" strike="noStrike" dirty="0" err="1">
                          <a:solidFill>
                            <a:srgbClr val="00B0F0"/>
                          </a:solidFill>
                          <a:effectLst/>
                          <a:latin typeface="Calibri" panose="020F0502020204030204" pitchFamily="34" charset="0"/>
                        </a:rPr>
                        <a:t>HygienaCore</a:t>
                      </a:r>
                      <a:r>
                        <a:rPr lang="en-GB" sz="1100" b="1" i="0" u="none" strike="noStrike" dirty="0">
                          <a:solidFill>
                            <a:srgbClr val="00B0F0"/>
                          </a:solidFill>
                          <a:effectLst/>
                          <a:latin typeface="Calibri" panose="020F0502020204030204" pitchFamily="34" charset="0"/>
                        </a:rPr>
                        <a:t> Cotbed Mattress with </a:t>
                      </a:r>
                      <a:r>
                        <a:rPr lang="en-GB" sz="1100" b="1" i="0" u="none" strike="noStrike" dirty="0" err="1">
                          <a:solidFill>
                            <a:srgbClr val="00B0F0"/>
                          </a:solidFill>
                          <a:effectLst/>
                          <a:latin typeface="Calibri" panose="020F0502020204030204" pitchFamily="34" charset="0"/>
                        </a:rPr>
                        <a:t>Viroblock</a:t>
                      </a:r>
                      <a:endParaRPr lang="en-GB" sz="1100" b="1" i="0" u="none" strike="noStrike" dirty="0">
                        <a:solidFill>
                          <a:srgbClr val="00B0F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140x70x10</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408188"/>
                  </a:ext>
                </a:extLst>
              </a:tr>
              <a:tr h="173255">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219" marR="7219" marT="7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475867"/>
                  </a:ext>
                </a:extLst>
              </a:tr>
            </a:tbl>
          </a:graphicData>
        </a:graphic>
      </p:graphicFrame>
    </p:spTree>
    <p:extLst>
      <p:ext uri="{BB962C8B-B14F-4D97-AF65-F5344CB8AC3E}">
        <p14:creationId xmlns:p14="http://schemas.microsoft.com/office/powerpoint/2010/main" val="2698029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200000" y="131339"/>
            <a:ext cx="7428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a:solidFill>
                  <a:srgbClr val="00CC66"/>
                </a:solidFill>
                <a:latin typeface="Arial Black" panose="020B0A04020102020204" pitchFamily="34" charset="0"/>
              </a:rPr>
              <a:t>KIDTEX Spring Mattress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a:solidFill>
                  <a:srgbClr val="00CC66"/>
                </a:solidFill>
                <a:latin typeface="Arial Black" panose="020B0A04020102020204" pitchFamily="34" charset="0"/>
              </a:rPr>
              <a:t>DEALS….DEALS….DEALS</a:t>
            </a:r>
            <a:endPar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7A967619-5A4A-44F8-BA90-33B959893F93}"/>
              </a:ext>
            </a:extLst>
          </p:cNvPr>
          <p:cNvSpPr txBox="1"/>
          <p:nvPr/>
        </p:nvSpPr>
        <p:spPr>
          <a:xfrm>
            <a:off x="2162093" y="1217596"/>
            <a:ext cx="8566327" cy="1015663"/>
          </a:xfrm>
          <a:prstGeom prst="rect">
            <a:avLst/>
          </a:prstGeom>
          <a:noFill/>
        </p:spPr>
        <p:txBody>
          <a:bodyPr wrap="square" rtlCol="0">
            <a:spAutoFit/>
          </a:bodyPr>
          <a:lstStyle/>
          <a:p>
            <a:endParaRPr lang="en-GB" sz="1200" dirty="0"/>
          </a:p>
          <a:p>
            <a:pPr algn="ctr"/>
            <a:endParaRPr lang="en-GB" sz="1200" dirty="0"/>
          </a:p>
          <a:p>
            <a:pPr algn="ctr"/>
            <a:r>
              <a:rPr lang="en-GB" sz="1200" dirty="0"/>
              <a:t>Based on the very successful KIDTEX range, this Spring </a:t>
            </a:r>
            <a:r>
              <a:rPr lang="en-GB" sz="1200" dirty="0" err="1"/>
              <a:t>cotbed</a:t>
            </a:r>
            <a:r>
              <a:rPr lang="en-GB" sz="1200" dirty="0"/>
              <a:t> mattress has been designed to offer a value product within the </a:t>
            </a:r>
            <a:r>
              <a:rPr lang="en-GB" sz="1200" dirty="0" err="1"/>
              <a:t>Kidex</a:t>
            </a:r>
            <a:r>
              <a:rPr lang="en-GB" sz="1200" dirty="0"/>
              <a:t> stable for promotional opportunities. A highly competitive price with much improved environmental credentials - a true win-win.</a:t>
            </a:r>
          </a:p>
          <a:p>
            <a:endParaRPr lang="en-GB" sz="1200" dirty="0"/>
          </a:p>
        </p:txBody>
      </p:sp>
      <p:graphicFrame>
        <p:nvGraphicFramePr>
          <p:cNvPr id="6" name="Table 5">
            <a:extLst>
              <a:ext uri="{FF2B5EF4-FFF2-40B4-BE49-F238E27FC236}">
                <a16:creationId xmlns:a16="http://schemas.microsoft.com/office/drawing/2014/main" id="{8A437A42-B7CB-4E75-8A42-041929911F41}"/>
              </a:ext>
            </a:extLst>
          </p:cNvPr>
          <p:cNvGraphicFramePr>
            <a:graphicFrameLocks noGrp="1"/>
          </p:cNvGraphicFramePr>
          <p:nvPr>
            <p:extLst>
              <p:ext uri="{D42A27DB-BD31-4B8C-83A1-F6EECF244321}">
                <p14:modId xmlns:p14="http://schemas.microsoft.com/office/powerpoint/2010/main" val="1324772223"/>
              </p:ext>
            </p:extLst>
          </p:nvPr>
        </p:nvGraphicFramePr>
        <p:xfrm>
          <a:off x="2397818" y="835415"/>
          <a:ext cx="7785100" cy="731520"/>
        </p:xfrm>
        <a:graphic>
          <a:graphicData uri="http://schemas.openxmlformats.org/drawingml/2006/table">
            <a:tbl>
              <a:tblPr/>
              <a:tblGrid>
                <a:gridCol w="1968500">
                  <a:extLst>
                    <a:ext uri="{9D8B030D-6E8A-4147-A177-3AD203B41FA5}">
                      <a16:colId xmlns:a16="http://schemas.microsoft.com/office/drawing/2014/main" val="3523651579"/>
                    </a:ext>
                  </a:extLst>
                </a:gridCol>
                <a:gridCol w="4127500">
                  <a:extLst>
                    <a:ext uri="{9D8B030D-6E8A-4147-A177-3AD203B41FA5}">
                      <a16:colId xmlns:a16="http://schemas.microsoft.com/office/drawing/2014/main" val="684705435"/>
                    </a:ext>
                  </a:extLst>
                </a:gridCol>
                <a:gridCol w="939800">
                  <a:extLst>
                    <a:ext uri="{9D8B030D-6E8A-4147-A177-3AD203B41FA5}">
                      <a16:colId xmlns:a16="http://schemas.microsoft.com/office/drawing/2014/main" val="1311786132"/>
                    </a:ext>
                  </a:extLst>
                </a:gridCol>
                <a:gridCol w="749300">
                  <a:extLst>
                    <a:ext uri="{9D8B030D-6E8A-4147-A177-3AD203B41FA5}">
                      <a16:colId xmlns:a16="http://schemas.microsoft.com/office/drawing/2014/main" val="2996993704"/>
                    </a:ext>
                  </a:extLst>
                </a:gridCol>
              </a:tblGrid>
              <a:tr h="0">
                <a:tc>
                  <a:txBody>
                    <a:bodyPr/>
                    <a:lstStyle/>
                    <a:p>
                      <a:pPr algn="ctr" fontAlgn="b"/>
                      <a:r>
                        <a:rPr lang="en-GB" sz="1100" b="1" i="0" u="none" strike="noStrike" dirty="0">
                          <a:solidFill>
                            <a:srgbClr val="000000"/>
                          </a:solidFill>
                          <a:effectLst/>
                          <a:latin typeface="Calibri" panose="020F0502020204030204" pitchFamily="34" charset="0"/>
                        </a:rPr>
                        <a:t>New Item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92684707"/>
                  </a:ext>
                </a:extLst>
              </a:tr>
              <a:tr h="190500">
                <a:tc>
                  <a:txBody>
                    <a:bodyPr/>
                    <a:lstStyle/>
                    <a:p>
                      <a:pPr algn="ctr" fontAlgn="b"/>
                      <a:r>
                        <a:rPr lang="en-GB" sz="1100" b="1" i="0" u="sng" strike="noStrike" dirty="0">
                          <a:solidFill>
                            <a:srgbClr val="000000"/>
                          </a:solidFill>
                          <a:effectLst/>
                          <a:latin typeface="Calibri" panose="020F0502020204030204" pitchFamily="34" charset="0"/>
                        </a:rPr>
                        <a:t>Special Purchase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764195"/>
                  </a:ext>
                </a:extLst>
              </a:tr>
              <a:tr h="182880">
                <a:tc>
                  <a:txBody>
                    <a:bodyPr/>
                    <a:lstStyle/>
                    <a:p>
                      <a:pPr algn="ctr" fontAlgn="b"/>
                      <a:r>
                        <a:rPr lang="en-GB" sz="1100" b="1" i="0" u="none" strike="noStrike">
                          <a:solidFill>
                            <a:srgbClr val="00B0F0"/>
                          </a:solidFill>
                          <a:effectLst/>
                          <a:latin typeface="Calibri" panose="020F0502020204030204" pitchFamily="34" charset="0"/>
                        </a:rPr>
                        <a:t>NEW </a:t>
                      </a:r>
                      <a:r>
                        <a:rPr lang="en-GB" sz="1100" b="1" i="0" u="none" strike="noStrike">
                          <a:solidFill>
                            <a:srgbClr val="000000"/>
                          </a:solidFill>
                          <a:effectLst/>
                          <a:latin typeface="Calibri" panose="020F0502020204030204" pitchFamily="34" charset="0"/>
                        </a:rPr>
                        <a:t>BBLK31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B0F0"/>
                          </a:solidFill>
                          <a:effectLst/>
                          <a:latin typeface="Calibri" panose="020F0502020204030204" pitchFamily="34" charset="0"/>
                        </a:rPr>
                        <a:t>KIDTEX </a:t>
                      </a:r>
                      <a:r>
                        <a:rPr lang="en-GB" sz="1100" b="1" i="0" u="none" strike="noStrike" dirty="0" err="1">
                          <a:solidFill>
                            <a:srgbClr val="00B0F0"/>
                          </a:solidFill>
                          <a:effectLst/>
                          <a:latin typeface="Calibri" panose="020F0502020204030204" pitchFamily="34" charset="0"/>
                        </a:rPr>
                        <a:t>ECOmfort</a:t>
                      </a:r>
                      <a:r>
                        <a:rPr lang="en-GB" sz="1100" b="1" i="0" u="none" strike="noStrike" dirty="0">
                          <a:solidFill>
                            <a:srgbClr val="00B0F0"/>
                          </a:solidFill>
                          <a:effectLst/>
                          <a:latin typeface="Calibri" panose="020F0502020204030204" pitchFamily="34" charset="0"/>
                        </a:rPr>
                        <a:t> Spring </a:t>
                      </a:r>
                      <a:r>
                        <a:rPr lang="en-GB" sz="1100" b="1" i="0" u="none" strike="noStrike" dirty="0" err="1">
                          <a:solidFill>
                            <a:srgbClr val="00B0F0"/>
                          </a:solidFill>
                          <a:effectLst/>
                          <a:latin typeface="Calibri" panose="020F0502020204030204" pitchFamily="34" charset="0"/>
                        </a:rPr>
                        <a:t>CotBed</a:t>
                      </a:r>
                      <a:r>
                        <a:rPr lang="en-GB" sz="1100" b="1" i="0" u="none" strike="noStrike" dirty="0">
                          <a:solidFill>
                            <a:srgbClr val="00B0F0"/>
                          </a:solidFill>
                          <a:effectLst/>
                          <a:latin typeface="Calibri" panose="020F0502020204030204" pitchFamily="34" charset="0"/>
                        </a:rPr>
                        <a: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140x70x10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154668"/>
                  </a:ext>
                </a:extLst>
              </a:tr>
              <a:tr h="182880">
                <a:tc>
                  <a:txBody>
                    <a:bodyPr/>
                    <a:lstStyle/>
                    <a:p>
                      <a:pPr algn="ctr" fontAlgn="b"/>
                      <a:r>
                        <a:rPr lang="en-GB" sz="1100" b="1"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B0F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775243"/>
                  </a:ext>
                </a:extLst>
              </a:tr>
            </a:tbl>
          </a:graphicData>
        </a:graphic>
      </p:graphicFrame>
      <p:sp>
        <p:nvSpPr>
          <p:cNvPr id="9" name="AutoShape 2">
            <a:extLst>
              <a:ext uri="{FF2B5EF4-FFF2-40B4-BE49-F238E27FC236}">
                <a16:creationId xmlns:a16="http://schemas.microsoft.com/office/drawing/2014/main" id="{596C2B3D-4863-4A7B-B0B5-EBFE4B0687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a:extLst>
              <a:ext uri="{FF2B5EF4-FFF2-40B4-BE49-F238E27FC236}">
                <a16:creationId xmlns:a16="http://schemas.microsoft.com/office/drawing/2014/main" id="{72817306-6157-49F5-88AB-E645983CCDDA}"/>
              </a:ext>
            </a:extLst>
          </p:cNvPr>
          <p:cNvSpPr txBox="1"/>
          <p:nvPr/>
        </p:nvSpPr>
        <p:spPr>
          <a:xfrm>
            <a:off x="379980" y="2261204"/>
            <a:ext cx="6125737" cy="4339650"/>
          </a:xfrm>
          <a:prstGeom prst="rect">
            <a:avLst/>
          </a:prstGeom>
          <a:noFill/>
        </p:spPr>
        <p:txBody>
          <a:bodyPr wrap="square" rtlCol="0">
            <a:spAutoFit/>
          </a:bodyPr>
          <a:lstStyle/>
          <a:p>
            <a:pPr marL="171450" indent="-171450">
              <a:buFont typeface="Arial" panose="020B0604020202020204" pitchFamily="34" charset="0"/>
              <a:buChar cha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premium Spring mattress offering superior comfort, hygiene and support for your baby.</a:t>
            </a:r>
          </a:p>
          <a:p>
            <a:pPr marL="171450" indent="-171450">
              <a:buFont typeface="Arial" panose="020B0604020202020204" pitchFamily="34" charset="0"/>
              <a:buChar char="•"/>
            </a:pPr>
            <a:r>
              <a:rPr lang="en-GB" sz="1200" dirty="0">
                <a:solidFill>
                  <a:prstClr val="black"/>
                </a:solidFill>
              </a:rPr>
              <a:t>The PVC free </a:t>
            </a:r>
            <a:r>
              <a:rPr lang="en-GB" sz="1200" dirty="0" err="1">
                <a:solidFill>
                  <a:prstClr val="black"/>
                </a:solidFill>
              </a:rPr>
              <a:t>Kidtex</a:t>
            </a:r>
            <a:r>
              <a:rPr lang="en-GB" sz="1200" dirty="0">
                <a:solidFill>
                  <a:prstClr val="black"/>
                </a:solidFill>
              </a:rPr>
              <a:t> Eco 100 hypo-allergenic wipe clean quilted mattress cover helps to maintain temperature and comfort for the correct sleeping environment for your child and features a micropore cover which enhances breathability and air circulation for your child.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also keeps the mattress interior fresh and clean, reducing the causes of allergies. </a:t>
            </a:r>
          </a:p>
          <a:p>
            <a:pPr marL="171450" indent="-171450">
              <a:buFont typeface="Arial" panose="020B0604020202020204" pitchFamily="34" charset="0"/>
              <a:buChar cha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quilted fabric envelopes the fully linked double cone spring base that is cocooned in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kumimoji="0" lang="en-GB" sz="1200" b="0" i="0" u="none" strike="noStrike" kern="1200" cap="none" spc="0" normalizeH="0" baseline="30000" noProof="0" dirty="0" err="1">
                <a:ln>
                  <a:noFill/>
                </a:ln>
                <a:solidFill>
                  <a:prstClr val="black"/>
                </a:solidFill>
                <a:effectLst/>
                <a:uLnTx/>
                <a:uFillTx/>
                <a:latin typeface="Calibri" panose="020F0502020204030204"/>
                <a:ea typeface="+mn-ea"/>
                <a:cs typeface="+mn-cs"/>
              </a:rPr>
              <a: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comfort layer. Double cones springs add further support and durability to a mattress and are often the choice for the older child, providing </a:t>
            </a:r>
            <a:r>
              <a:rPr lang="en-GB" sz="1200" dirty="0">
                <a:solidFill>
                  <a:prstClr val="black"/>
                </a:solidFill>
                <a:latin typeface="Calibri" panose="020F0502020204030204"/>
              </a:rPr>
              <a:t>excellent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postural support. </a:t>
            </a:r>
          </a:p>
          <a:p>
            <a:pPr marL="171450" indent="-171450">
              <a:buFont typeface="Arial" panose="020B0604020202020204" pitchFamily="34" charset="0"/>
              <a:buChar cha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Additionally, the space within the spring lattice allows for better airflow helping with temperature regulation of the child. The springs used in the inner core of this spring mattress are linked double cone orthopaedic springs giving excellent spinal support and comfort. </a:t>
            </a:r>
          </a:p>
          <a:p>
            <a:pPr marL="171450" indent="-171450">
              <a:buFont typeface="Arial" panose="020B0604020202020204" pitchFamily="34" charset="0"/>
              <a:buChar cha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correct choice of mattress will provide a healthier and safer sleeping environment; provide a better nights sleep for your child, and peace of mind for you, the parent.</a:t>
            </a:r>
            <a:endParaRPr lang="en-GB" sz="1200" dirty="0">
              <a:solidFill>
                <a:prstClr val="black"/>
              </a:solidFill>
              <a:latin typeface="Calibri" panose="020F0502020204030204"/>
            </a:endParaRP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r>
              <a:rPr lang="en-GB" sz="1200" dirty="0"/>
              <a:t>…</a:t>
            </a:r>
            <a:r>
              <a:rPr lang="en-GB" sz="1200" dirty="0">
                <a:solidFill>
                  <a:prstClr val="black"/>
                </a:solidFill>
              </a:rPr>
              <a:t>.perfect when potty training or when your child has a little accident</a:t>
            </a:r>
          </a:p>
          <a:p>
            <a:pPr>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approx. 5 years </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171450" indent="-171450">
              <a:buFont typeface="Arial" panose="020B0604020202020204" pitchFamily="34" charset="0"/>
              <a:buChar char="•"/>
            </a:pPr>
            <a:endParaRPr lang="en-GB" sz="1200" dirty="0"/>
          </a:p>
          <a:p>
            <a:endParaRPr lang="en-GB" sz="1200" dirty="0"/>
          </a:p>
        </p:txBody>
      </p:sp>
      <p:sp>
        <p:nvSpPr>
          <p:cNvPr id="8" name="Rectangle: Rounded Corners 7">
            <a:extLst>
              <a:ext uri="{FF2B5EF4-FFF2-40B4-BE49-F238E27FC236}">
                <a16:creationId xmlns:a16="http://schemas.microsoft.com/office/drawing/2014/main" id="{79B3B9D8-FCE2-48F8-A947-54133ACFDEE8}"/>
              </a:ext>
            </a:extLst>
          </p:cNvPr>
          <p:cNvSpPr/>
          <p:nvPr/>
        </p:nvSpPr>
        <p:spPr>
          <a:xfrm>
            <a:off x="652837" y="204802"/>
            <a:ext cx="1532931" cy="20284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ADEB82CA-54E7-4453-AF27-C8D53CD110BB}"/>
              </a:ext>
            </a:extLst>
          </p:cNvPr>
          <p:cNvGrpSpPr/>
          <p:nvPr/>
        </p:nvGrpSpPr>
        <p:grpSpPr>
          <a:xfrm>
            <a:off x="529643" y="204802"/>
            <a:ext cx="1723260" cy="2081853"/>
            <a:chOff x="2625403" y="159235"/>
            <a:chExt cx="1723260" cy="2081853"/>
          </a:xfrm>
        </p:grpSpPr>
        <p:pic>
          <p:nvPicPr>
            <p:cNvPr id="12290" name="Picture 2" descr="Adhesive labels &quot;Special Purchase&quot;">
              <a:extLst>
                <a:ext uri="{FF2B5EF4-FFF2-40B4-BE49-F238E27FC236}">
                  <a16:creationId xmlns:a16="http://schemas.microsoft.com/office/drawing/2014/main" id="{DA97FAB9-717A-4E94-82CE-F5886D78E7A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076" r="23075"/>
            <a:stretch/>
          </p:blipFill>
          <p:spPr bwMode="auto">
            <a:xfrm>
              <a:off x="2625403" y="159235"/>
              <a:ext cx="1723260" cy="20818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7BC7ABA-7519-4B5F-AE71-6FD7CA8D0A83}"/>
                </a:ext>
              </a:extLst>
            </p:cNvPr>
            <p:cNvSpPr txBox="1"/>
            <p:nvPr/>
          </p:nvSpPr>
          <p:spPr>
            <a:xfrm>
              <a:off x="2832048" y="1026726"/>
              <a:ext cx="1391856" cy="1077218"/>
            </a:xfrm>
            <a:prstGeom prst="rect">
              <a:avLst/>
            </a:prstGeom>
            <a:noFill/>
          </p:spPr>
          <p:txBody>
            <a:bodyPr wrap="square" rtlCol="0">
              <a:spAutoFit/>
            </a:bodyPr>
            <a:lstStyle/>
            <a:p>
              <a:pPr algn="ctr"/>
              <a:r>
                <a:rPr lang="en-GB" sz="1600" b="1" dirty="0"/>
                <a:t>BBLK31</a:t>
              </a:r>
            </a:p>
            <a:p>
              <a:pPr algn="ctr"/>
              <a:r>
                <a:rPr lang="en-GB" sz="1600" b="1" dirty="0"/>
                <a:t>(KIDTEX31)</a:t>
              </a:r>
            </a:p>
            <a:p>
              <a:pPr algn="ctr"/>
              <a:r>
                <a:rPr lang="en-GB" sz="1600" b="1" dirty="0"/>
                <a:t>Spring </a:t>
              </a:r>
              <a:r>
                <a:rPr lang="en-GB" sz="1600" b="1" dirty="0" err="1"/>
                <a:t>Cotbed</a:t>
              </a:r>
              <a:r>
                <a:rPr lang="en-GB" sz="1600" b="1" dirty="0"/>
                <a:t> Mattress</a:t>
              </a:r>
            </a:p>
          </p:txBody>
        </p:sp>
      </p:grpSp>
      <p:pic>
        <p:nvPicPr>
          <p:cNvPr id="21" name="Picture 20">
            <a:extLst>
              <a:ext uri="{FF2B5EF4-FFF2-40B4-BE49-F238E27FC236}">
                <a16:creationId xmlns:a16="http://schemas.microsoft.com/office/drawing/2014/main" id="{71A00664-6B3B-4E50-BCAE-340714FDD16D}"/>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pic>
        <p:nvPicPr>
          <p:cNvPr id="23" name="Picture 22">
            <a:extLst>
              <a:ext uri="{FF2B5EF4-FFF2-40B4-BE49-F238E27FC236}">
                <a16:creationId xmlns:a16="http://schemas.microsoft.com/office/drawing/2014/main" id="{39ACA668-7166-4DAA-90A8-008F29D6F293}"/>
              </a:ext>
            </a:extLst>
          </p:cNvPr>
          <p:cNvPicPr>
            <a:picLocks noChangeAspect="1"/>
          </p:cNvPicPr>
          <p:nvPr/>
        </p:nvPicPr>
        <p:blipFill>
          <a:blip r:embed="rId4"/>
          <a:stretch>
            <a:fillRect/>
          </a:stretch>
        </p:blipFill>
        <p:spPr>
          <a:xfrm>
            <a:off x="6876461" y="2391442"/>
            <a:ext cx="4185116" cy="4185116"/>
          </a:xfrm>
          <a:prstGeom prst="rect">
            <a:avLst/>
          </a:prstGeom>
        </p:spPr>
      </p:pic>
    </p:spTree>
    <p:extLst>
      <p:ext uri="{BB962C8B-B14F-4D97-AF65-F5344CB8AC3E}">
        <p14:creationId xmlns:p14="http://schemas.microsoft.com/office/powerpoint/2010/main" val="1993663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472229" y="133025"/>
            <a:ext cx="7428872" cy="646331"/>
          </a:xfrm>
          <a:prstGeom prst="rect">
            <a:avLst/>
          </a:prstGeom>
          <a:noFill/>
        </p:spPr>
        <p:txBody>
          <a:bodyPr wrap="square" rtlCol="0">
            <a:spAutoFit/>
          </a:bodyPr>
          <a:lstStyle/>
          <a:p>
            <a:pPr algn="ctr">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Closeout Mattress – 3D </a:t>
            </a: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Breathex</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a:t>
            </a:r>
            <a:r>
              <a:rPr lang="en-GB" u="sng" dirty="0">
                <a:solidFill>
                  <a:srgbClr val="00CC66"/>
                </a:solidFill>
                <a:latin typeface="Arial Black" panose="020B0A04020102020204" pitchFamily="34" charset="0"/>
              </a:rPr>
              <a:t>Airflow </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Mattress Cover</a:t>
            </a:r>
          </a:p>
          <a:p>
            <a:pPr algn="ctr">
              <a:defRPr/>
            </a:pPr>
            <a:r>
              <a:rPr lang="en-GB" u="sng" dirty="0">
                <a:solidFill>
                  <a:srgbClr val="00CC66"/>
                </a:solidFill>
                <a:latin typeface="Arial Black" panose="020B0A04020102020204" pitchFamily="34" charset="0"/>
              </a:rPr>
              <a:t>DEALS….DEALS….DEALS</a:t>
            </a:r>
            <a:endPar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endParaRPr>
          </a:p>
        </p:txBody>
      </p:sp>
      <p:sp>
        <p:nvSpPr>
          <p:cNvPr id="4" name="TextBox 3">
            <a:extLst>
              <a:ext uri="{FF2B5EF4-FFF2-40B4-BE49-F238E27FC236}">
                <a16:creationId xmlns:a16="http://schemas.microsoft.com/office/drawing/2014/main" id="{7A967619-5A4A-44F8-BA90-33B959893F93}"/>
              </a:ext>
            </a:extLst>
          </p:cNvPr>
          <p:cNvSpPr txBox="1"/>
          <p:nvPr/>
        </p:nvSpPr>
        <p:spPr>
          <a:xfrm>
            <a:off x="100497" y="2156626"/>
            <a:ext cx="6170252" cy="4524315"/>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superior quality Pocket Spring mattress offering </a:t>
            </a:r>
            <a:r>
              <a:rPr lang="en-GB" sz="1200" dirty="0">
                <a:solidFill>
                  <a:prstClr val="black"/>
                </a:solidFill>
                <a:latin typeface="Calibri" panose="020F0502020204030204"/>
              </a:rPr>
              <a:t>ultimate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comfort, support and breathability for all climates.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fully reversible mattress features a </a:t>
            </a:r>
            <a:r>
              <a:rPr kumimoji="0" lang="en-GB" sz="1200" b="0" i="0" u="none" strike="noStrike" kern="1200" cap="none" spc="0" normalizeH="0" baseline="0" noProof="0" dirty="0">
                <a:ln>
                  <a:noFill/>
                </a:ln>
                <a:effectLst/>
                <a:uLnTx/>
                <a:uFillTx/>
                <a:latin typeface="Calibri" panose="020F0502020204030204"/>
                <a:ea typeface="+mn-ea"/>
                <a:cs typeface="+mn-cs"/>
              </a:rPr>
              <a:t>unique 3D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Breathex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Airflow </a:t>
            </a:r>
            <a:r>
              <a:rPr kumimoji="0" lang="en-GB" sz="1200" b="0" i="0" u="none" strike="noStrike" kern="1200" cap="none" spc="0" normalizeH="0" baseline="0" noProof="0" dirty="0">
                <a:ln>
                  <a:noFill/>
                </a:ln>
                <a:effectLst/>
                <a:uLnTx/>
                <a:uFillTx/>
                <a:latin typeface="Calibri" panose="020F0502020204030204"/>
                <a:ea typeface="+mn-ea"/>
                <a:cs typeface="+mn-cs"/>
              </a:rPr>
              <a:t>Plus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hypo-allergenic removable and washable cover </a:t>
            </a:r>
            <a:r>
              <a:rPr lang="en-GB" sz="1200" dirty="0">
                <a:solidFill>
                  <a:prstClr val="black"/>
                </a:solidFill>
                <a:latin typeface="Calibri" panose="020F0502020204030204"/>
              </a:rPr>
              <a:t>on both sleeping surfaces,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that promotes air circulation to help prevent overheating and maximise breathability for the sleeping child.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inner cover features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Non Woven wipe clean layer made from vapour permeable yet water repellent fabric, helping to protect the comfortable spring core…perfect when potty training or when your child has a little accident. </a:t>
            </a:r>
          </a:p>
          <a:p>
            <a:pPr marL="171450"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springs used in this Pocket Spring mattress are within individually sewn, self contained micro-pockets which adapt to your child’s precise shape and are completely wrapped in a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kumimoji="0" lang="en-GB" sz="1200" b="0" i="0" u="none" strike="noStrike" kern="1200" cap="none" spc="0" normalizeH="0" baseline="30000" noProof="0" dirty="0" err="1">
                <a:ln>
                  <a:noFill/>
                </a:ln>
                <a:solidFill>
                  <a:prstClr val="black"/>
                </a:solidFill>
                <a:effectLst/>
                <a:uLnTx/>
                <a:uFillTx/>
                <a:latin typeface="Calibri" panose="020F0502020204030204"/>
                <a:ea typeface="+mn-ea"/>
                <a:cs typeface="+mn-cs"/>
              </a:rPr>
              <a: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comfort layer. Pocketed springs are often the choice for the older child, providing optimum postural support and the pocketed interior is durable and long lasting. </a:t>
            </a:r>
          </a:p>
          <a:p>
            <a:pPr marL="171450" indent="-171450">
              <a:buFont typeface="Arial" panose="020B0604020202020204" pitchFamily="34" charset="0"/>
              <a:buChar char="•"/>
              <a:defRPr/>
            </a:pPr>
            <a:r>
              <a:rPr lang="en-GB" sz="1200" dirty="0">
                <a:solidFill>
                  <a:prstClr val="black"/>
                </a:solidFill>
              </a:rPr>
              <a:t>The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correct choice of mattress will provide a healthier and safer sleeping environment; provide a better nights sleep for your child, and peace of mind for you, the 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cover can be easily removed for washing at 60 degrees C in accordance with the care </a:t>
            </a:r>
            <a:r>
              <a:rPr kumimoji="0" lang="en-GB" sz="1200" b="0" i="0" u="none" strike="noStrike" kern="1200" cap="none" spc="0" normalizeH="0" baseline="0" noProof="0" dirty="0">
                <a:ln>
                  <a:noFill/>
                </a:ln>
                <a:effectLst/>
                <a:uLnTx/>
                <a:uFillTx/>
                <a:latin typeface="Calibri" panose="020F0502020204030204"/>
                <a:ea typeface="+mn-ea"/>
                <a:cs typeface="+mn-cs"/>
              </a:rPr>
              <a:t>label</a:t>
            </a:r>
            <a:r>
              <a:rPr lang="en-GB" sz="1200" dirty="0">
                <a:latin typeface="Calibri" panose="020F0502020204030204"/>
              </a:rPr>
              <a:t>, </a:t>
            </a:r>
            <a:r>
              <a:rPr kumimoji="0" lang="en-GB" sz="1200" b="0" i="0" u="none" strike="noStrike" kern="1200" cap="none" spc="0" normalizeH="0" baseline="0" noProof="0" dirty="0">
                <a:ln>
                  <a:noFill/>
                </a:ln>
                <a:effectLst/>
                <a:uLnTx/>
                <a:uFillTx/>
                <a:latin typeface="Calibri" panose="020F0502020204030204"/>
                <a:ea typeface="+mn-ea"/>
                <a:cs typeface="+mn-cs"/>
              </a:rPr>
              <a:t>killing dust-mites, a common cause of allergies</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Suitable from birth to approx. 5 years </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lvl="1">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GB" sz="1200" dirty="0">
              <a:solidFill>
                <a:prstClr val="black"/>
              </a:solidFill>
              <a:latin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01DF0D0F-897A-4725-85AF-A3AED63785CD}"/>
              </a:ext>
            </a:extLst>
          </p:cNvPr>
          <p:cNvGraphicFramePr>
            <a:graphicFrameLocks noGrp="1"/>
          </p:cNvGraphicFramePr>
          <p:nvPr>
            <p:extLst>
              <p:ext uri="{D42A27DB-BD31-4B8C-83A1-F6EECF244321}">
                <p14:modId xmlns:p14="http://schemas.microsoft.com/office/powerpoint/2010/main" val="3603934476"/>
              </p:ext>
            </p:extLst>
          </p:nvPr>
        </p:nvGraphicFramePr>
        <p:xfrm>
          <a:off x="2116001" y="801549"/>
          <a:ext cx="7785100" cy="746760"/>
        </p:xfrm>
        <a:graphic>
          <a:graphicData uri="http://schemas.openxmlformats.org/drawingml/2006/table">
            <a:tbl>
              <a:tblPr/>
              <a:tblGrid>
                <a:gridCol w="1968500">
                  <a:extLst>
                    <a:ext uri="{9D8B030D-6E8A-4147-A177-3AD203B41FA5}">
                      <a16:colId xmlns:a16="http://schemas.microsoft.com/office/drawing/2014/main" val="3449867216"/>
                    </a:ext>
                  </a:extLst>
                </a:gridCol>
                <a:gridCol w="4127500">
                  <a:extLst>
                    <a:ext uri="{9D8B030D-6E8A-4147-A177-3AD203B41FA5}">
                      <a16:colId xmlns:a16="http://schemas.microsoft.com/office/drawing/2014/main" val="2775095012"/>
                    </a:ext>
                  </a:extLst>
                </a:gridCol>
                <a:gridCol w="939800">
                  <a:extLst>
                    <a:ext uri="{9D8B030D-6E8A-4147-A177-3AD203B41FA5}">
                      <a16:colId xmlns:a16="http://schemas.microsoft.com/office/drawing/2014/main" val="3339531971"/>
                    </a:ext>
                  </a:extLst>
                </a:gridCol>
                <a:gridCol w="749300">
                  <a:extLst>
                    <a:ext uri="{9D8B030D-6E8A-4147-A177-3AD203B41FA5}">
                      <a16:colId xmlns:a16="http://schemas.microsoft.com/office/drawing/2014/main" val="2146513672"/>
                    </a:ext>
                  </a:extLst>
                </a:gridCol>
              </a:tblGrid>
              <a:tr h="190500">
                <a:tc>
                  <a:txBody>
                    <a:bodyPr/>
                    <a:lstStyle/>
                    <a:p>
                      <a:pPr algn="ctr" fontAlgn="b"/>
                      <a:r>
                        <a:rPr lang="en-GB" sz="1100" b="1" i="0" u="none" strike="noStrike">
                          <a:solidFill>
                            <a:srgbClr val="000000"/>
                          </a:solidFill>
                          <a:effectLst/>
                          <a:latin typeface="Calibri" panose="020F0502020204030204" pitchFamily="34" charset="0"/>
                        </a:rPr>
                        <a:t>New Item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Calibri" panose="020F0502020204030204" pitchFamily="34" charset="0"/>
                        </a:rPr>
                        <a:t>Item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53462082"/>
                  </a:ext>
                </a:extLst>
              </a:tr>
              <a:tr h="190500">
                <a:tc>
                  <a:txBody>
                    <a:bodyPr/>
                    <a:lstStyle/>
                    <a:p>
                      <a:pPr algn="ctr" fontAlgn="b"/>
                      <a:r>
                        <a:rPr lang="en-GB" sz="1100" b="1" i="0" u="sng" strike="noStrike" dirty="0">
                          <a:solidFill>
                            <a:srgbClr val="000000"/>
                          </a:solidFill>
                          <a:effectLst/>
                          <a:latin typeface="Calibri" panose="020F0502020204030204" pitchFamily="34" charset="0"/>
                        </a:rPr>
                        <a:t>Closeout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105778"/>
                  </a:ext>
                </a:extLst>
              </a:tr>
              <a:tr h="182880">
                <a:tc>
                  <a:txBody>
                    <a:bodyPr/>
                    <a:lstStyle/>
                    <a:p>
                      <a:pPr algn="ctr" fontAlgn="b"/>
                      <a:r>
                        <a:rPr lang="en-GB" sz="1100" b="1" i="0" u="none" strike="noStrike" dirty="0">
                          <a:solidFill>
                            <a:srgbClr val="00B0F0"/>
                          </a:solidFill>
                          <a:effectLst/>
                          <a:latin typeface="Calibri" panose="020F0502020204030204" pitchFamily="34" charset="0"/>
                        </a:rPr>
                        <a:t>NEW </a:t>
                      </a:r>
                      <a:r>
                        <a:rPr lang="en-GB" sz="1100" b="1" i="0" u="none" strike="noStrike" dirty="0">
                          <a:solidFill>
                            <a:schemeClr val="tx1"/>
                          </a:solidFill>
                          <a:effectLst/>
                          <a:latin typeface="Calibri" panose="020F0502020204030204" pitchFamily="34" charset="0"/>
                        </a:rPr>
                        <a:t>BBLKP600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B0F0"/>
                          </a:solidFill>
                          <a:effectLst/>
                          <a:latin typeface="Calibri" panose="020F0502020204030204" pitchFamily="34" charset="0"/>
                        </a:rPr>
                        <a:t>SUPERIOR Pocket Spring Cot Bed Mattress (M&amp;P Cover)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140x70x10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5772808"/>
                  </a:ext>
                </a:extLst>
              </a:tr>
              <a:tr h="182880">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903716"/>
                  </a:ext>
                </a:extLst>
              </a:tr>
            </a:tbl>
          </a:graphicData>
        </a:graphic>
      </p:graphicFrame>
      <p:pic>
        <p:nvPicPr>
          <p:cNvPr id="7" name="Picture 6" descr="Diagram&#10;&#10;Description automatically generated">
            <a:extLst>
              <a:ext uri="{FF2B5EF4-FFF2-40B4-BE49-F238E27FC236}">
                <a16:creationId xmlns:a16="http://schemas.microsoft.com/office/drawing/2014/main" id="{37E83839-13AB-4A85-8689-783A6E368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506" y="2085302"/>
            <a:ext cx="5700193" cy="3971149"/>
          </a:xfrm>
          <a:prstGeom prst="rect">
            <a:avLst/>
          </a:prstGeom>
        </p:spPr>
      </p:pic>
      <p:sp>
        <p:nvSpPr>
          <p:cNvPr id="24" name="TextBox 23">
            <a:extLst>
              <a:ext uri="{FF2B5EF4-FFF2-40B4-BE49-F238E27FC236}">
                <a16:creationId xmlns:a16="http://schemas.microsoft.com/office/drawing/2014/main" id="{C04C863B-9F19-4B86-AE74-FABF6D99E2A7}"/>
              </a:ext>
            </a:extLst>
          </p:cNvPr>
          <p:cNvSpPr txBox="1"/>
          <p:nvPr/>
        </p:nvSpPr>
        <p:spPr>
          <a:xfrm>
            <a:off x="2775475" y="1536707"/>
            <a:ext cx="6384339" cy="646331"/>
          </a:xfrm>
          <a:prstGeom prst="rect">
            <a:avLst/>
          </a:prstGeom>
          <a:noFill/>
        </p:spPr>
        <p:txBody>
          <a:bodyPr wrap="square" rtlCol="0">
            <a:spAutoFit/>
          </a:bodyPr>
          <a:lstStyle/>
          <a:p>
            <a:pPr algn="ct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factory used to manufacture for M&amp;P and still has covers available (3D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Breathex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Airflow Plus)</a:t>
            </a:r>
            <a:r>
              <a:rPr lang="en-GB" sz="1200" dirty="0">
                <a:solidFill>
                  <a:prstClr val="black"/>
                </a:solidFill>
                <a:latin typeface="Calibri" panose="020F0502020204030204"/>
              </a:rPr>
              <a:t> </a:t>
            </a:r>
          </a:p>
          <a:p>
            <a:pPr algn="ctr">
              <a:defRPr/>
            </a:pPr>
            <a:r>
              <a:rPr lang="en-GB" sz="1200" dirty="0">
                <a:solidFill>
                  <a:prstClr val="black"/>
                </a:solidFill>
                <a:latin typeface="Calibri" panose="020F0502020204030204"/>
              </a:rPr>
              <a:t>A highly competitive price for a superior mattress – </a:t>
            </a:r>
            <a:r>
              <a:rPr lang="en-GB" sz="1200" b="1" i="1" dirty="0">
                <a:solidFill>
                  <a:prstClr val="black"/>
                </a:solidFill>
                <a:latin typeface="Calibri" panose="020F0502020204030204"/>
              </a:rPr>
              <a:t>get it while you can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D998DB1-3CD6-4824-AC3F-E61DEF9C5574}"/>
              </a:ext>
            </a:extLst>
          </p:cNvPr>
          <p:cNvSpPr/>
          <p:nvPr/>
        </p:nvSpPr>
        <p:spPr>
          <a:xfrm rot="20678405">
            <a:off x="327513" y="277696"/>
            <a:ext cx="1529044" cy="925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38" name="Picture 2" descr="While Stocks Last Images, Stock Photos &amp; Vectors | Shutterstock">
            <a:extLst>
              <a:ext uri="{FF2B5EF4-FFF2-40B4-BE49-F238E27FC236}">
                <a16:creationId xmlns:a16="http://schemas.microsoft.com/office/drawing/2014/main" id="{328FC9EC-93FA-4150-9157-8F0589D78E5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8395"/>
          <a:stretch/>
        </p:blipFill>
        <p:spPr bwMode="auto">
          <a:xfrm rot="20834078">
            <a:off x="190825" y="143443"/>
            <a:ext cx="1846540" cy="12465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0CB9DB7-4AD6-4B6E-BFCB-8BDD58AF4809}"/>
              </a:ext>
            </a:extLst>
          </p:cNvPr>
          <p:cNvPicPr>
            <a:picLocks noChangeAspect="1"/>
          </p:cNvPicPr>
          <p:nvPr/>
        </p:nvPicPr>
        <p:blipFill rotWithShape="1">
          <a:blip r:embed="rId4"/>
          <a:srcRect l="47122" t="66698" r="42942" b="8908"/>
          <a:stretch/>
        </p:blipFill>
        <p:spPr>
          <a:xfrm>
            <a:off x="9236" y="6115501"/>
            <a:ext cx="552505" cy="759167"/>
          </a:xfrm>
          <a:prstGeom prst="rect">
            <a:avLst/>
          </a:prstGeom>
        </p:spPr>
      </p:pic>
    </p:spTree>
    <p:extLst>
      <p:ext uri="{BB962C8B-B14F-4D97-AF65-F5344CB8AC3E}">
        <p14:creationId xmlns:p14="http://schemas.microsoft.com/office/powerpoint/2010/main" val="3050175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1876148" y="103819"/>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a:solidFill>
                  <a:srgbClr val="00CC66"/>
                </a:solidFill>
                <a:latin typeface="Arial Black" panose="020B0A04020102020204" pitchFamily="34" charset="0"/>
              </a:rPr>
              <a:t>PVC Changing Mat </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Range</a:t>
            </a:r>
          </a:p>
        </p:txBody>
      </p:sp>
      <p:sp>
        <p:nvSpPr>
          <p:cNvPr id="17" name="TextBox 16">
            <a:extLst>
              <a:ext uri="{FF2B5EF4-FFF2-40B4-BE49-F238E27FC236}">
                <a16:creationId xmlns:a16="http://schemas.microsoft.com/office/drawing/2014/main" id="{8803E91B-33A3-444D-B8A8-E9529719738D}"/>
              </a:ext>
            </a:extLst>
          </p:cNvPr>
          <p:cNvSpPr txBox="1"/>
          <p:nvPr/>
        </p:nvSpPr>
        <p:spPr>
          <a:xfrm>
            <a:off x="1999281" y="368621"/>
            <a:ext cx="805462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quality wipe-clean changing mat is made from supportive foam padding with a Phthalate free PVC cover. It’s a comfortable place to change your baby and is a safe addition to any nursery.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EN 71.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Fits most changing tables.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6B7DAF7E-E6EE-469E-B2F9-26248798B791}"/>
              </a:ext>
            </a:extLst>
          </p:cNvPr>
          <p:cNvPicPr>
            <a:picLocks noChangeAspect="1"/>
          </p:cNvPicPr>
          <p:nvPr/>
        </p:nvPicPr>
        <p:blipFill rotWithShape="1">
          <a:blip r:embed="rId2"/>
          <a:srcRect l="47122" t="66698" r="42942" b="8908"/>
          <a:stretch/>
        </p:blipFill>
        <p:spPr>
          <a:xfrm>
            <a:off x="9236" y="6115501"/>
            <a:ext cx="552505" cy="759167"/>
          </a:xfrm>
          <a:prstGeom prst="rect">
            <a:avLst/>
          </a:prstGeom>
        </p:spPr>
      </p:pic>
      <p:graphicFrame>
        <p:nvGraphicFramePr>
          <p:cNvPr id="15" name="Table 14">
            <a:extLst>
              <a:ext uri="{FF2B5EF4-FFF2-40B4-BE49-F238E27FC236}">
                <a16:creationId xmlns:a16="http://schemas.microsoft.com/office/drawing/2014/main" id="{F832916A-3B77-465C-9B78-20CA221F9C4E}"/>
              </a:ext>
            </a:extLst>
          </p:cNvPr>
          <p:cNvGraphicFramePr>
            <a:graphicFrameLocks noGrp="1"/>
          </p:cNvGraphicFramePr>
          <p:nvPr>
            <p:extLst>
              <p:ext uri="{D42A27DB-BD31-4B8C-83A1-F6EECF244321}">
                <p14:modId xmlns:p14="http://schemas.microsoft.com/office/powerpoint/2010/main" val="716234525"/>
              </p:ext>
            </p:extLst>
          </p:nvPr>
        </p:nvGraphicFramePr>
        <p:xfrm>
          <a:off x="1157085" y="1646534"/>
          <a:ext cx="9579006" cy="4778795"/>
        </p:xfrm>
        <a:graphic>
          <a:graphicData uri="http://schemas.openxmlformats.org/drawingml/2006/table">
            <a:tbl>
              <a:tblPr/>
              <a:tblGrid>
                <a:gridCol w="3368442">
                  <a:extLst>
                    <a:ext uri="{9D8B030D-6E8A-4147-A177-3AD203B41FA5}">
                      <a16:colId xmlns:a16="http://schemas.microsoft.com/office/drawing/2014/main" val="546670576"/>
                    </a:ext>
                  </a:extLst>
                </a:gridCol>
                <a:gridCol w="3605284">
                  <a:extLst>
                    <a:ext uri="{9D8B030D-6E8A-4147-A177-3AD203B41FA5}">
                      <a16:colId xmlns:a16="http://schemas.microsoft.com/office/drawing/2014/main" val="1578326920"/>
                    </a:ext>
                  </a:extLst>
                </a:gridCol>
                <a:gridCol w="1552641">
                  <a:extLst>
                    <a:ext uri="{9D8B030D-6E8A-4147-A177-3AD203B41FA5}">
                      <a16:colId xmlns:a16="http://schemas.microsoft.com/office/drawing/2014/main" val="1607879057"/>
                    </a:ext>
                  </a:extLst>
                </a:gridCol>
                <a:gridCol w="1052639">
                  <a:extLst>
                    <a:ext uri="{9D8B030D-6E8A-4147-A177-3AD203B41FA5}">
                      <a16:colId xmlns:a16="http://schemas.microsoft.com/office/drawing/2014/main" val="2773962358"/>
                    </a:ext>
                  </a:extLst>
                </a:gridCol>
              </a:tblGrid>
              <a:tr h="181363">
                <a:tc>
                  <a:txBody>
                    <a:bodyPr/>
                    <a:lstStyle/>
                    <a:p>
                      <a:pPr algn="ctr" fontAlgn="b"/>
                      <a:r>
                        <a:rPr lang="en-GB" sz="900" b="1" i="0" u="none" strike="noStrike">
                          <a:solidFill>
                            <a:srgbClr val="000000"/>
                          </a:solidFill>
                          <a:effectLst/>
                          <a:latin typeface="Calibri" panose="020F0502020204030204" pitchFamily="34" charset="0"/>
                        </a:rPr>
                        <a:t>Item code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900" b="1" i="0" u="none" strike="noStrike">
                          <a:solidFill>
                            <a:srgbClr val="000000"/>
                          </a:solidFill>
                          <a:effectLst/>
                          <a:latin typeface="Calibri" panose="020F0502020204030204" pitchFamily="34" charset="0"/>
                        </a:rPr>
                        <a:t>Item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900" b="1" i="0" u="none" strike="noStrike">
                          <a:solidFill>
                            <a:srgbClr val="000000"/>
                          </a:solidFill>
                          <a:effectLst/>
                          <a:latin typeface="Calibri" panose="020F0502020204030204" pitchFamily="34" charset="0"/>
                        </a:rPr>
                        <a:t>Desc/Dims</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900" b="1" i="0" u="none" strike="noStrike">
                          <a:solidFill>
                            <a:srgbClr val="000000"/>
                          </a:solidFill>
                          <a:effectLst/>
                          <a:latin typeface="Calibri" panose="020F0502020204030204" pitchFamily="34" charset="0"/>
                        </a:rPr>
                        <a:t>Pack Size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38920912"/>
                  </a:ext>
                </a:extLst>
              </a:tr>
              <a:tr h="171035">
                <a:tc>
                  <a:txBody>
                    <a:bodyPr/>
                    <a:lstStyle/>
                    <a:p>
                      <a:pPr algn="ctr" fontAlgn="b"/>
                      <a:r>
                        <a:rPr lang="en-GB" sz="900" b="1" i="0" u="sng"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097549"/>
                  </a:ext>
                </a:extLst>
              </a:tr>
              <a:tr h="164194">
                <a:tc>
                  <a:txBody>
                    <a:bodyPr/>
                    <a:lstStyle/>
                    <a:p>
                      <a:pPr algn="ctr" fontAlgn="b"/>
                      <a:r>
                        <a:rPr lang="en-GB" sz="900" b="1" i="0" u="sng" strike="noStrike" dirty="0">
                          <a:solidFill>
                            <a:srgbClr val="000000"/>
                          </a:solidFill>
                          <a:effectLst/>
                          <a:latin typeface="Calibri" panose="020F0502020204030204" pitchFamily="34" charset="0"/>
                        </a:rPr>
                        <a:t>PVC Changing Mats -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275706"/>
                  </a:ext>
                </a:extLst>
              </a:tr>
              <a:tr h="164194">
                <a:tc>
                  <a:txBody>
                    <a:bodyPr/>
                    <a:lstStyle/>
                    <a:p>
                      <a:pPr algn="ctr" fontAlgn="b"/>
                      <a:r>
                        <a:rPr lang="en-GB" sz="900" b="0" i="0" u="none" strike="noStrike">
                          <a:solidFill>
                            <a:srgbClr val="000000"/>
                          </a:solidFill>
                          <a:effectLst/>
                          <a:latin typeface="Calibri" panose="020F0502020204030204" pitchFamily="34" charset="0"/>
                        </a:rPr>
                        <a:t>BEBEMAT42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900" b="0" i="0" u="none" strike="noStrike">
                          <a:solidFill>
                            <a:srgbClr val="000000"/>
                          </a:solidFill>
                          <a:effectLst/>
                          <a:latin typeface="Calibri" panose="020F0502020204030204" pitchFamily="34" charset="0"/>
                        </a:rPr>
                        <a:t> Beige Polka Dot Change Mat Meduim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effectLst/>
                          <a:latin typeface="Calibri" panose="020F0502020204030204" pitchFamily="34" charset="0"/>
                        </a:rPr>
                        <a:t>70x40x3.5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995851"/>
                  </a:ext>
                </a:extLst>
              </a:tr>
              <a:tr h="164194">
                <a:tc>
                  <a:txBody>
                    <a:bodyPr/>
                    <a:lstStyle/>
                    <a:p>
                      <a:pPr algn="ctr" fontAlgn="b"/>
                      <a:r>
                        <a:rPr lang="en-GB" sz="900" b="0" i="0" u="none" strike="noStrike">
                          <a:solidFill>
                            <a:srgbClr val="000000"/>
                          </a:solidFill>
                          <a:effectLst/>
                          <a:latin typeface="Calibri" panose="020F0502020204030204" pitchFamily="34" charset="0"/>
                        </a:rPr>
                        <a:t>BEBEMAT105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Grey Stars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03855"/>
                  </a:ext>
                </a:extLst>
              </a:tr>
              <a:tr h="164194">
                <a:tc>
                  <a:txBody>
                    <a:bodyPr/>
                    <a:lstStyle/>
                    <a:p>
                      <a:pPr algn="ctr" fontAlgn="b"/>
                      <a:r>
                        <a:rPr lang="en-GB" sz="900" b="0" i="0" u="none" strike="noStrike">
                          <a:solidFill>
                            <a:srgbClr val="000000"/>
                          </a:solidFill>
                          <a:effectLst/>
                          <a:latin typeface="Calibri" panose="020F0502020204030204" pitchFamily="34" charset="0"/>
                        </a:rPr>
                        <a:t>BEBEMAT104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900" b="0" i="0" u="none" strike="noStrike">
                          <a:solidFill>
                            <a:srgbClr val="000000"/>
                          </a:solidFill>
                          <a:effectLst/>
                          <a:latin typeface="Calibri" panose="020F0502020204030204" pitchFamily="34" charset="0"/>
                        </a:rPr>
                        <a:t> Pink Button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017852"/>
                  </a:ext>
                </a:extLst>
              </a:tr>
              <a:tr h="164194">
                <a:tc>
                  <a:txBody>
                    <a:bodyPr/>
                    <a:lstStyle/>
                    <a:p>
                      <a:pPr algn="ctr" fontAlgn="b"/>
                      <a:r>
                        <a:rPr lang="en-GB" sz="900" b="0" i="0" u="none" strike="noStrike">
                          <a:solidFill>
                            <a:srgbClr val="000000"/>
                          </a:solidFill>
                          <a:effectLst/>
                          <a:latin typeface="Calibri" panose="020F0502020204030204" pitchFamily="34" charset="0"/>
                        </a:rPr>
                        <a:t>BEBEMAT125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Blue Button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97806"/>
                  </a:ext>
                </a:extLst>
              </a:tr>
              <a:tr h="164194">
                <a:tc>
                  <a:txBody>
                    <a:bodyPr/>
                    <a:lstStyle/>
                    <a:p>
                      <a:pPr algn="ctr" fontAlgn="b"/>
                      <a:r>
                        <a:rPr lang="en-GB" sz="900" b="0" i="0" u="none" strike="noStrike">
                          <a:solidFill>
                            <a:srgbClr val="000000"/>
                          </a:solidFill>
                          <a:effectLst/>
                          <a:latin typeface="Calibri" panose="020F0502020204030204" pitchFamily="34" charset="0"/>
                        </a:rPr>
                        <a:t>BEBEMAT34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Blue Gingham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921460"/>
                  </a:ext>
                </a:extLst>
              </a:tr>
              <a:tr h="164194">
                <a:tc>
                  <a:txBody>
                    <a:bodyPr/>
                    <a:lstStyle/>
                    <a:p>
                      <a:pPr algn="ctr" fontAlgn="b"/>
                      <a:r>
                        <a:rPr lang="en-GB" sz="900" b="0" i="0" u="none" strike="noStrike">
                          <a:solidFill>
                            <a:srgbClr val="000000"/>
                          </a:solidFill>
                          <a:effectLst/>
                          <a:latin typeface="Calibri" panose="020F0502020204030204" pitchFamily="34" charset="0"/>
                        </a:rPr>
                        <a:t>BEBEMAT35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Pink Gingham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9252450"/>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BEBEMAT112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Pink Pastel Hearts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7533861"/>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BEBEMAT113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Blue Pastel Stars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611649"/>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G Goes Free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162700"/>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Rising Stars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649458"/>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BEBEMAT38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Duck ‘n’ </a:t>
                      </a:r>
                      <a:r>
                        <a:rPr lang="en-GB" sz="900" b="0" i="0" u="none" strike="noStrike" dirty="0" err="1">
                          <a:solidFill>
                            <a:schemeClr val="tx1"/>
                          </a:solidFill>
                          <a:effectLst/>
                          <a:latin typeface="Calibri" panose="020F0502020204030204" pitchFamily="34" charset="0"/>
                        </a:rPr>
                        <a:t>Bearz</a:t>
                      </a:r>
                      <a:r>
                        <a:rPr lang="en-GB" sz="900" b="0" i="0" u="none" strike="noStrike" dirty="0">
                          <a:solidFill>
                            <a:schemeClr val="tx1"/>
                          </a:solidFill>
                          <a:effectLst/>
                          <a:latin typeface="Calibri" panose="020F0502020204030204" pitchFamily="34" charset="0"/>
                        </a:rPr>
                        <a:t>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160402"/>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Pads ‘n’ Paws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912540"/>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Over The Moon (G)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834717"/>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Over The Moon (P)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809687"/>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900" b="0" i="0" u="none" strike="noStrike" dirty="0">
                          <a:solidFill>
                            <a:schemeClr val="tx1"/>
                          </a:solidFill>
                          <a:effectLst/>
                          <a:latin typeface="Calibri" panose="020F0502020204030204" pitchFamily="34" charset="0"/>
                        </a:rPr>
                        <a:t>Blowin Bubbles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576004"/>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err="1">
                          <a:solidFill>
                            <a:schemeClr val="tx1"/>
                          </a:solidFill>
                          <a:effectLst/>
                          <a:latin typeface="Calibri" panose="020F0502020204030204" pitchFamily="34" charset="0"/>
                        </a:rPr>
                        <a:t>Jollie</a:t>
                      </a:r>
                      <a:r>
                        <a:rPr lang="en-GB" sz="900" b="0" i="0" u="none" strike="noStrike" dirty="0">
                          <a:solidFill>
                            <a:schemeClr val="tx1"/>
                          </a:solidFill>
                          <a:effectLst/>
                          <a:latin typeface="Calibri" panose="020F0502020204030204" pitchFamily="34" charset="0"/>
                        </a:rPr>
                        <a:t> </a:t>
                      </a:r>
                      <a:r>
                        <a:rPr lang="en-GB" sz="900" b="0" i="0" u="none" strike="noStrike" dirty="0" err="1">
                          <a:solidFill>
                            <a:schemeClr val="tx1"/>
                          </a:solidFill>
                          <a:effectLst/>
                          <a:latin typeface="Calibri" panose="020F0502020204030204" pitchFamily="34" charset="0"/>
                        </a:rPr>
                        <a:t>Olliphant</a:t>
                      </a:r>
                      <a:r>
                        <a:rPr lang="en-GB" sz="900" b="0" i="0" u="none" strike="noStrike" dirty="0">
                          <a:solidFill>
                            <a:schemeClr val="tx1"/>
                          </a:solidFill>
                          <a:effectLst/>
                          <a:latin typeface="Calibri" panose="020F0502020204030204" pitchFamily="34" charset="0"/>
                        </a:rPr>
                        <a:t>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119941"/>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Big World (P)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774366"/>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Big World (B)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994849"/>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Bamboo Baby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384684"/>
                  </a:ext>
                </a:extLst>
              </a:tr>
              <a:tr h="164194">
                <a:tc>
                  <a:txBody>
                    <a:bodyPr/>
                    <a:lstStyle/>
                    <a:p>
                      <a:pPr algn="ctr" fontAlgn="b"/>
                      <a:r>
                        <a:rPr lang="en-GB" sz="900" b="0" i="0" u="none" strike="noStrike" dirty="0">
                          <a:solidFill>
                            <a:schemeClr val="tx1"/>
                          </a:solidFill>
                          <a:effectLst/>
                          <a:latin typeface="Calibri" panose="020F0502020204030204" pitchFamily="34" charset="0"/>
                        </a:rPr>
                        <a:t>BEBEMAT48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Peak A Boo Bear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70x40x3.5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081777"/>
                  </a:ext>
                </a:extLst>
              </a:tr>
              <a:tr h="164194">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B0F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725691"/>
                  </a:ext>
                </a:extLst>
              </a:tr>
              <a:tr h="164194">
                <a:tc>
                  <a:txBody>
                    <a:bodyPr/>
                    <a:lstStyle/>
                    <a:p>
                      <a:pPr algn="ctr" fontAlgn="b"/>
                      <a:r>
                        <a:rPr lang="en-GB" sz="900" b="1" i="0" u="sng" strike="noStrike">
                          <a:solidFill>
                            <a:srgbClr val="000000"/>
                          </a:solidFill>
                          <a:effectLst/>
                          <a:latin typeface="Calibri" panose="020F0502020204030204" pitchFamily="34" charset="0"/>
                        </a:rPr>
                        <a:t>PVC Changing Mats -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255276"/>
                  </a:ext>
                </a:extLst>
              </a:tr>
              <a:tr h="164194">
                <a:tc>
                  <a:txBody>
                    <a:bodyPr/>
                    <a:lstStyle/>
                    <a:p>
                      <a:pPr algn="ctr" fontAlgn="b"/>
                      <a:r>
                        <a:rPr lang="en-GB" sz="900" b="0" i="0" u="none" strike="noStrike">
                          <a:solidFill>
                            <a:srgbClr val="000000"/>
                          </a:solidFill>
                          <a:effectLst/>
                          <a:latin typeface="Calibri" panose="020F0502020204030204" pitchFamily="34" charset="0"/>
                        </a:rPr>
                        <a:t>BEBEMAT62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Strawberry Bloom Change Mat Large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effectLst/>
                          <a:latin typeface="Calibri" panose="020F0502020204030204" pitchFamily="34" charset="0"/>
                        </a:rPr>
                        <a:t>75x45x4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072563"/>
                  </a:ext>
                </a:extLst>
              </a:tr>
              <a:tr h="164194">
                <a:tc>
                  <a:txBody>
                    <a:bodyPr/>
                    <a:lstStyle/>
                    <a:p>
                      <a:pPr algn="ctr" fontAlgn="b"/>
                      <a:r>
                        <a:rPr lang="en-GB" sz="900" b="0" i="0" u="none" strike="noStrike">
                          <a:solidFill>
                            <a:srgbClr val="000000"/>
                          </a:solidFill>
                          <a:effectLst/>
                          <a:latin typeface="Calibri" panose="020F0502020204030204" pitchFamily="34" charset="0"/>
                        </a:rPr>
                        <a:t>BEBEMAT99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Navy Star Change Mat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75x45x4</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954697"/>
                  </a:ext>
                </a:extLst>
              </a:tr>
              <a:tr h="164194">
                <a:tc>
                  <a:txBody>
                    <a:bodyPr/>
                    <a:lstStyle/>
                    <a:p>
                      <a:pPr algn="ctr" fontAlgn="b"/>
                      <a:r>
                        <a:rPr lang="en-GB" sz="900" b="0" i="0" u="none" strike="noStrike">
                          <a:solidFill>
                            <a:srgbClr val="000000"/>
                          </a:solidFill>
                          <a:effectLst/>
                          <a:latin typeface="Calibri" panose="020F0502020204030204" pitchFamily="34" charset="0"/>
                        </a:rPr>
                        <a:t>BEBEMAT001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Grey Stars Change Mat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75x45x4</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98248"/>
                  </a:ext>
                </a:extLst>
              </a:tr>
              <a:tr h="157353">
                <a:tc>
                  <a:txBody>
                    <a:bodyPr/>
                    <a:lstStyle/>
                    <a:p>
                      <a:pPr algn="ctr" fontAlgn="b"/>
                      <a:r>
                        <a:rPr lang="en-GB" sz="900" b="0" i="0" u="none" strike="noStrike">
                          <a:solidFill>
                            <a:srgbClr val="000000"/>
                          </a:solidFill>
                          <a:effectLst/>
                          <a:latin typeface="Calibri" panose="020F0502020204030204" pitchFamily="34" charset="0"/>
                        </a:rPr>
                        <a:t>BEBEMAT77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Play Time Change Mat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75x45x4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5925683"/>
                  </a:ext>
                </a:extLst>
              </a:tr>
            </a:tbl>
          </a:graphicData>
        </a:graphic>
      </p:graphicFrame>
    </p:spTree>
    <p:extLst>
      <p:ext uri="{BB962C8B-B14F-4D97-AF65-F5344CB8AC3E}">
        <p14:creationId xmlns:p14="http://schemas.microsoft.com/office/powerpoint/2010/main" val="947476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1876148" y="103819"/>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PVC Changing Mat Range</a:t>
            </a:r>
          </a:p>
        </p:txBody>
      </p:sp>
      <p:sp>
        <p:nvSpPr>
          <p:cNvPr id="17" name="TextBox 16">
            <a:extLst>
              <a:ext uri="{FF2B5EF4-FFF2-40B4-BE49-F238E27FC236}">
                <a16:creationId xmlns:a16="http://schemas.microsoft.com/office/drawing/2014/main" id="{8803E91B-33A3-444D-B8A8-E9529719738D}"/>
              </a:ext>
            </a:extLst>
          </p:cNvPr>
          <p:cNvSpPr txBox="1"/>
          <p:nvPr/>
        </p:nvSpPr>
        <p:spPr>
          <a:xfrm>
            <a:off x="1999281" y="368621"/>
            <a:ext cx="805462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quality wipe-clean changing mat is made from supportive foam padding with a Phthalate free PVC cover. It’s a comfortable place to change your baby and is a safe addition to any nursery.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EN 71.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Fits most changing tables.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7E45D86-EE1B-47C6-9DD7-AC14C2B70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226" y="2160380"/>
            <a:ext cx="1321377" cy="1321377"/>
          </a:xfrm>
          <a:prstGeom prst="rect">
            <a:avLst/>
          </a:prstGeom>
        </p:spPr>
      </p:pic>
      <p:sp>
        <p:nvSpPr>
          <p:cNvPr id="29" name="TextBox 28">
            <a:extLst>
              <a:ext uri="{FF2B5EF4-FFF2-40B4-BE49-F238E27FC236}">
                <a16:creationId xmlns:a16="http://schemas.microsoft.com/office/drawing/2014/main" id="{5D741EA2-2C9B-482A-A604-ACA85E0FA5D8}"/>
              </a:ext>
            </a:extLst>
          </p:cNvPr>
          <p:cNvSpPr txBox="1"/>
          <p:nvPr/>
        </p:nvSpPr>
        <p:spPr>
          <a:xfrm>
            <a:off x="2103204" y="3262641"/>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104</a:t>
            </a:r>
          </a:p>
        </p:txBody>
      </p:sp>
      <p:grpSp>
        <p:nvGrpSpPr>
          <p:cNvPr id="3" name="Group 2">
            <a:extLst>
              <a:ext uri="{FF2B5EF4-FFF2-40B4-BE49-F238E27FC236}">
                <a16:creationId xmlns:a16="http://schemas.microsoft.com/office/drawing/2014/main" id="{B4C044B6-F889-454B-8575-0D333F594BA4}"/>
              </a:ext>
            </a:extLst>
          </p:cNvPr>
          <p:cNvGrpSpPr/>
          <p:nvPr/>
        </p:nvGrpSpPr>
        <p:grpSpPr>
          <a:xfrm>
            <a:off x="-78202" y="1970091"/>
            <a:ext cx="7337817" cy="2116192"/>
            <a:chOff x="-95957" y="4302674"/>
            <a:chExt cx="7337817" cy="2116192"/>
          </a:xfrm>
        </p:grpSpPr>
        <p:pic>
          <p:nvPicPr>
            <p:cNvPr id="11" name="Picture 10">
              <a:extLst>
                <a:ext uri="{FF2B5EF4-FFF2-40B4-BE49-F238E27FC236}">
                  <a16:creationId xmlns:a16="http://schemas.microsoft.com/office/drawing/2014/main" id="{B7A2C07C-2110-4E8D-82E3-E027502B1B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001" y="4889132"/>
              <a:ext cx="1310488" cy="1310488"/>
            </a:xfrm>
            <a:prstGeom prst="rect">
              <a:avLst/>
            </a:prstGeom>
          </p:spPr>
        </p:pic>
        <p:pic>
          <p:nvPicPr>
            <p:cNvPr id="15" name="Picture 14">
              <a:extLst>
                <a:ext uri="{FF2B5EF4-FFF2-40B4-BE49-F238E27FC236}">
                  <a16:creationId xmlns:a16="http://schemas.microsoft.com/office/drawing/2014/main" id="{F2801FA9-5DC5-47D4-9D12-0A95B636DD6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7943" y="4406422"/>
              <a:ext cx="1251593" cy="1251593"/>
            </a:xfrm>
            <a:prstGeom prst="rect">
              <a:avLst/>
            </a:prstGeom>
          </p:spPr>
        </p:pic>
        <p:pic>
          <p:nvPicPr>
            <p:cNvPr id="25" name="Picture 24" descr="A picture containing trouser&#10;&#10;Description automatically generated">
              <a:extLst>
                <a:ext uri="{FF2B5EF4-FFF2-40B4-BE49-F238E27FC236}">
                  <a16:creationId xmlns:a16="http://schemas.microsoft.com/office/drawing/2014/main" id="{02438235-D66F-4A7D-9465-DEBBE679DCD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6662" y="4980476"/>
              <a:ext cx="1241590" cy="1241590"/>
            </a:xfrm>
            <a:prstGeom prst="rect">
              <a:avLst/>
            </a:prstGeom>
          </p:spPr>
        </p:pic>
        <p:pic>
          <p:nvPicPr>
            <p:cNvPr id="27" name="Picture 26">
              <a:extLst>
                <a:ext uri="{FF2B5EF4-FFF2-40B4-BE49-F238E27FC236}">
                  <a16:creationId xmlns:a16="http://schemas.microsoft.com/office/drawing/2014/main" id="{275EDC6E-2B30-4F43-BD99-CC8F1D7759C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4565" y="4302674"/>
              <a:ext cx="1322948" cy="132294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CDB44F0D-18E4-44BD-B08B-5B7AB0B897E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0218" y="4889094"/>
              <a:ext cx="1310526" cy="1310526"/>
            </a:xfrm>
            <a:prstGeom prst="rect">
              <a:avLst/>
            </a:prstGeom>
          </p:spPr>
        </p:pic>
        <p:pic>
          <p:nvPicPr>
            <p:cNvPr id="33" name="Picture 32">
              <a:extLst>
                <a:ext uri="{FF2B5EF4-FFF2-40B4-BE49-F238E27FC236}">
                  <a16:creationId xmlns:a16="http://schemas.microsoft.com/office/drawing/2014/main" id="{B65A2240-8042-40AA-BE76-715D9024979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57" y="4335744"/>
              <a:ext cx="1330949" cy="1330949"/>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78AFEA74-7FA8-414B-881C-3DE447F532B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5454" y="4338400"/>
              <a:ext cx="1241590" cy="1241590"/>
            </a:xfrm>
            <a:prstGeom prst="rect">
              <a:avLst/>
            </a:prstGeom>
          </p:spPr>
        </p:pic>
        <p:sp>
          <p:nvSpPr>
            <p:cNvPr id="8" name="TextBox 7">
              <a:extLst>
                <a:ext uri="{FF2B5EF4-FFF2-40B4-BE49-F238E27FC236}">
                  <a16:creationId xmlns:a16="http://schemas.microsoft.com/office/drawing/2014/main" id="{01357319-959F-4C64-A976-A63C52EE77C5}"/>
                </a:ext>
              </a:extLst>
            </p:cNvPr>
            <p:cNvSpPr txBox="1"/>
            <p:nvPr/>
          </p:nvSpPr>
          <p:spPr>
            <a:xfrm>
              <a:off x="1269970" y="6138823"/>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105</a:t>
              </a:r>
            </a:p>
          </p:txBody>
        </p:sp>
        <p:sp>
          <p:nvSpPr>
            <p:cNvPr id="28" name="TextBox 27">
              <a:extLst>
                <a:ext uri="{FF2B5EF4-FFF2-40B4-BE49-F238E27FC236}">
                  <a16:creationId xmlns:a16="http://schemas.microsoft.com/office/drawing/2014/main" id="{55918C16-E43D-4FFF-B4BE-B47BC8DACAF7}"/>
                </a:ext>
              </a:extLst>
            </p:cNvPr>
            <p:cNvSpPr txBox="1"/>
            <p:nvPr/>
          </p:nvSpPr>
          <p:spPr>
            <a:xfrm>
              <a:off x="427783" y="5630337"/>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sp>
          <p:nvSpPr>
            <p:cNvPr id="30" name="TextBox 29">
              <a:extLst>
                <a:ext uri="{FF2B5EF4-FFF2-40B4-BE49-F238E27FC236}">
                  <a16:creationId xmlns:a16="http://schemas.microsoft.com/office/drawing/2014/main" id="{004FCC7D-D4C9-476B-B42D-319BFB49066B}"/>
                </a:ext>
              </a:extLst>
            </p:cNvPr>
            <p:cNvSpPr txBox="1"/>
            <p:nvPr/>
          </p:nvSpPr>
          <p:spPr>
            <a:xfrm>
              <a:off x="2997361" y="6149555"/>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32" name="TextBox 31">
              <a:extLst>
                <a:ext uri="{FF2B5EF4-FFF2-40B4-BE49-F238E27FC236}">
                  <a16:creationId xmlns:a16="http://schemas.microsoft.com/office/drawing/2014/main" id="{6082F6AA-E413-4BE5-B446-680568F1E790}"/>
                </a:ext>
              </a:extLst>
            </p:cNvPr>
            <p:cNvSpPr txBox="1"/>
            <p:nvPr/>
          </p:nvSpPr>
          <p:spPr>
            <a:xfrm>
              <a:off x="3993363" y="5583508"/>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34</a:t>
              </a:r>
            </a:p>
          </p:txBody>
        </p:sp>
        <p:sp>
          <p:nvSpPr>
            <p:cNvPr id="34" name="TextBox 33">
              <a:extLst>
                <a:ext uri="{FF2B5EF4-FFF2-40B4-BE49-F238E27FC236}">
                  <a16:creationId xmlns:a16="http://schemas.microsoft.com/office/drawing/2014/main" id="{04DCB484-9DAC-4DC2-8D7F-588F37007F9D}"/>
                </a:ext>
              </a:extLst>
            </p:cNvPr>
            <p:cNvSpPr txBox="1"/>
            <p:nvPr/>
          </p:nvSpPr>
          <p:spPr>
            <a:xfrm>
              <a:off x="4953947" y="6188034"/>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35</a:t>
              </a:r>
            </a:p>
          </p:txBody>
        </p:sp>
        <p:sp>
          <p:nvSpPr>
            <p:cNvPr id="36" name="TextBox 35">
              <a:extLst>
                <a:ext uri="{FF2B5EF4-FFF2-40B4-BE49-F238E27FC236}">
                  <a16:creationId xmlns:a16="http://schemas.microsoft.com/office/drawing/2014/main" id="{E1DEC77D-62A9-47B3-9CFF-BC646DAC55A4}"/>
                </a:ext>
              </a:extLst>
            </p:cNvPr>
            <p:cNvSpPr txBox="1"/>
            <p:nvPr/>
          </p:nvSpPr>
          <p:spPr>
            <a:xfrm>
              <a:off x="5863635" y="5542599"/>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112</a:t>
              </a:r>
            </a:p>
          </p:txBody>
        </p:sp>
        <p:sp>
          <p:nvSpPr>
            <p:cNvPr id="38" name="TextBox 37">
              <a:extLst>
                <a:ext uri="{FF2B5EF4-FFF2-40B4-BE49-F238E27FC236}">
                  <a16:creationId xmlns:a16="http://schemas.microsoft.com/office/drawing/2014/main" id="{95FD238E-4EE5-4A41-B083-CC9C0DCD10DF}"/>
                </a:ext>
              </a:extLst>
            </p:cNvPr>
            <p:cNvSpPr txBox="1"/>
            <p:nvPr/>
          </p:nvSpPr>
          <p:spPr>
            <a:xfrm>
              <a:off x="6865620" y="5814340"/>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113</a:t>
              </a:r>
            </a:p>
          </p:txBody>
        </p:sp>
      </p:grpSp>
      <p:grpSp>
        <p:nvGrpSpPr>
          <p:cNvPr id="4" name="Group 3">
            <a:extLst>
              <a:ext uri="{FF2B5EF4-FFF2-40B4-BE49-F238E27FC236}">
                <a16:creationId xmlns:a16="http://schemas.microsoft.com/office/drawing/2014/main" id="{1E8BBEF8-1FB4-4269-BFFB-A11CA274C034}"/>
              </a:ext>
            </a:extLst>
          </p:cNvPr>
          <p:cNvGrpSpPr/>
          <p:nvPr/>
        </p:nvGrpSpPr>
        <p:grpSpPr>
          <a:xfrm>
            <a:off x="7505396" y="1993596"/>
            <a:ext cx="4915743" cy="2418437"/>
            <a:chOff x="7264274" y="4335744"/>
            <a:chExt cx="4915743" cy="2418437"/>
          </a:xfrm>
        </p:grpSpPr>
        <p:pic>
          <p:nvPicPr>
            <p:cNvPr id="37" name="Picture 36">
              <a:extLst>
                <a:ext uri="{FF2B5EF4-FFF2-40B4-BE49-F238E27FC236}">
                  <a16:creationId xmlns:a16="http://schemas.microsoft.com/office/drawing/2014/main" id="{DE29BE5C-8B9D-442A-913B-56C28CBFB89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8651" y="4960828"/>
              <a:ext cx="1651366" cy="1655996"/>
            </a:xfrm>
            <a:prstGeom prst="rect">
              <a:avLst/>
            </a:prstGeom>
          </p:spPr>
        </p:pic>
        <p:pic>
          <p:nvPicPr>
            <p:cNvPr id="39" name="Picture 38">
              <a:extLst>
                <a:ext uri="{FF2B5EF4-FFF2-40B4-BE49-F238E27FC236}">
                  <a16:creationId xmlns:a16="http://schemas.microsoft.com/office/drawing/2014/main" id="{B5395D02-C3EF-4A0B-92FD-7C2F1AC96D8B}"/>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5753" y="4906032"/>
              <a:ext cx="1848149" cy="1848149"/>
            </a:xfrm>
            <a:prstGeom prst="rect">
              <a:avLst/>
            </a:prstGeom>
          </p:spPr>
        </p:pic>
        <p:pic>
          <p:nvPicPr>
            <p:cNvPr id="7" name="Picture 6">
              <a:extLst>
                <a:ext uri="{FF2B5EF4-FFF2-40B4-BE49-F238E27FC236}">
                  <a16:creationId xmlns:a16="http://schemas.microsoft.com/office/drawing/2014/main" id="{E15D362E-219A-4E83-9FE7-F800C1512B4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610" r="20740"/>
            <a:stretch/>
          </p:blipFill>
          <p:spPr>
            <a:xfrm>
              <a:off x="9773740" y="4421560"/>
              <a:ext cx="1070387" cy="1492868"/>
            </a:xfrm>
            <a:prstGeom prst="rect">
              <a:avLst/>
            </a:prstGeom>
          </p:spPr>
        </p:pic>
        <p:pic>
          <p:nvPicPr>
            <p:cNvPr id="35" name="Picture 34">
              <a:extLst>
                <a:ext uri="{FF2B5EF4-FFF2-40B4-BE49-F238E27FC236}">
                  <a16:creationId xmlns:a16="http://schemas.microsoft.com/office/drawing/2014/main" id="{50C0E948-4263-4197-B7A7-FADF37C4DFB7}"/>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4274" y="4335744"/>
              <a:ext cx="1494513" cy="1494513"/>
            </a:xfrm>
            <a:prstGeom prst="rect">
              <a:avLst/>
            </a:prstGeom>
          </p:spPr>
        </p:pic>
        <p:sp>
          <p:nvSpPr>
            <p:cNvPr id="40" name="TextBox 39">
              <a:extLst>
                <a:ext uri="{FF2B5EF4-FFF2-40B4-BE49-F238E27FC236}">
                  <a16:creationId xmlns:a16="http://schemas.microsoft.com/office/drawing/2014/main" id="{83E397A2-7837-49FC-A73D-A0FC3C5D0C5A}"/>
                </a:ext>
              </a:extLst>
            </p:cNvPr>
            <p:cNvSpPr txBox="1"/>
            <p:nvPr/>
          </p:nvSpPr>
          <p:spPr>
            <a:xfrm>
              <a:off x="7879037" y="5742047"/>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62</a:t>
              </a:r>
            </a:p>
          </p:txBody>
        </p:sp>
        <p:sp>
          <p:nvSpPr>
            <p:cNvPr id="41" name="TextBox 40">
              <a:extLst>
                <a:ext uri="{FF2B5EF4-FFF2-40B4-BE49-F238E27FC236}">
                  <a16:creationId xmlns:a16="http://schemas.microsoft.com/office/drawing/2014/main" id="{7FB4B566-5406-4965-87EB-43D8C7088ED9}"/>
                </a:ext>
              </a:extLst>
            </p:cNvPr>
            <p:cNvSpPr txBox="1"/>
            <p:nvPr/>
          </p:nvSpPr>
          <p:spPr>
            <a:xfrm>
              <a:off x="8989784" y="6459843"/>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99</a:t>
              </a:r>
            </a:p>
          </p:txBody>
        </p:sp>
        <p:sp>
          <p:nvSpPr>
            <p:cNvPr id="42" name="TextBox 41">
              <a:extLst>
                <a:ext uri="{FF2B5EF4-FFF2-40B4-BE49-F238E27FC236}">
                  <a16:creationId xmlns:a16="http://schemas.microsoft.com/office/drawing/2014/main" id="{FE5DE846-FF5D-488F-8405-B8B3D9FA28F2}"/>
                </a:ext>
              </a:extLst>
            </p:cNvPr>
            <p:cNvSpPr txBox="1"/>
            <p:nvPr/>
          </p:nvSpPr>
          <p:spPr>
            <a:xfrm>
              <a:off x="10106490" y="5857463"/>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001</a:t>
              </a:r>
            </a:p>
          </p:txBody>
        </p:sp>
        <p:sp>
          <p:nvSpPr>
            <p:cNvPr id="43" name="TextBox 42">
              <a:extLst>
                <a:ext uri="{FF2B5EF4-FFF2-40B4-BE49-F238E27FC236}">
                  <a16:creationId xmlns:a16="http://schemas.microsoft.com/office/drawing/2014/main" id="{CBDE566F-3950-4710-A9DB-D2ACA08311CD}"/>
                </a:ext>
              </a:extLst>
            </p:cNvPr>
            <p:cNvSpPr txBox="1"/>
            <p:nvPr/>
          </p:nvSpPr>
          <p:spPr>
            <a:xfrm>
              <a:off x="11228358" y="6459843"/>
              <a:ext cx="3762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77</a:t>
              </a:r>
            </a:p>
          </p:txBody>
        </p:sp>
      </p:grpSp>
      <p:pic>
        <p:nvPicPr>
          <p:cNvPr id="44" name="Picture 43">
            <a:extLst>
              <a:ext uri="{FF2B5EF4-FFF2-40B4-BE49-F238E27FC236}">
                <a16:creationId xmlns:a16="http://schemas.microsoft.com/office/drawing/2014/main" id="{6B7DAF7E-E6EE-469E-B2F9-26248798B791}"/>
              </a:ext>
            </a:extLst>
          </p:cNvPr>
          <p:cNvPicPr>
            <a:picLocks noChangeAspect="1"/>
          </p:cNvPicPr>
          <p:nvPr/>
        </p:nvPicPr>
        <p:blipFill rotWithShape="1">
          <a:blip r:embed="rId13"/>
          <a:srcRect l="47122" t="66698" r="42942" b="8908"/>
          <a:stretch/>
        </p:blipFill>
        <p:spPr>
          <a:xfrm>
            <a:off x="9236" y="6115501"/>
            <a:ext cx="552505" cy="759167"/>
          </a:xfrm>
          <a:prstGeom prst="rect">
            <a:avLst/>
          </a:prstGeom>
        </p:spPr>
      </p:pic>
      <p:pic>
        <p:nvPicPr>
          <p:cNvPr id="64" name="Picture 63">
            <a:extLst>
              <a:ext uri="{FF2B5EF4-FFF2-40B4-BE49-F238E27FC236}">
                <a16:creationId xmlns:a16="http://schemas.microsoft.com/office/drawing/2014/main" id="{32027153-716F-4852-A95C-514C27DF3BAB}"/>
              </a:ext>
            </a:extLst>
          </p:cNvPr>
          <p:cNvPicPr>
            <a:picLocks noChangeAspect="1"/>
          </p:cNvPicPr>
          <p:nvPr/>
        </p:nvPicPr>
        <p:blipFill rotWithShape="1">
          <a:blip r:embed="rId14">
            <a:clrChange>
              <a:clrFrom>
                <a:srgbClr val="FFFFFF"/>
              </a:clrFrom>
              <a:clrTo>
                <a:srgbClr val="FFFFFF">
                  <a:alpha val="0"/>
                </a:srgbClr>
              </a:clrTo>
            </a:clrChange>
          </a:blip>
          <a:srcRect l="11552" t="20624" r="12393" b="23947"/>
          <a:stretch/>
        </p:blipFill>
        <p:spPr>
          <a:xfrm>
            <a:off x="1431474" y="4673894"/>
            <a:ext cx="2730020" cy="1323276"/>
          </a:xfrm>
          <a:prstGeom prst="rect">
            <a:avLst/>
          </a:prstGeom>
        </p:spPr>
      </p:pic>
      <p:sp>
        <p:nvSpPr>
          <p:cNvPr id="65" name="TextBox 64">
            <a:extLst>
              <a:ext uri="{FF2B5EF4-FFF2-40B4-BE49-F238E27FC236}">
                <a16:creationId xmlns:a16="http://schemas.microsoft.com/office/drawing/2014/main" id="{84F04768-4753-4680-91FE-F3DDDC66DD68}"/>
              </a:ext>
            </a:extLst>
          </p:cNvPr>
          <p:cNvSpPr txBox="1"/>
          <p:nvPr/>
        </p:nvSpPr>
        <p:spPr>
          <a:xfrm>
            <a:off x="3478085" y="5251401"/>
            <a:ext cx="80546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have introduced a new collection of designs for changing mats. Please see the following pages for designs….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74B9BA3C-1A1D-4C69-88F3-3BADCF5D55A8}"/>
              </a:ext>
            </a:extLst>
          </p:cNvPr>
          <p:cNvSpPr txBox="1"/>
          <p:nvPr/>
        </p:nvSpPr>
        <p:spPr>
          <a:xfrm>
            <a:off x="434501" y="1141562"/>
            <a:ext cx="18955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opyright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From Product UK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All rights reserved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6" name="Picture 2" descr="Copyright Symbol - Free shapes icons">
            <a:extLst>
              <a:ext uri="{FF2B5EF4-FFF2-40B4-BE49-F238E27FC236}">
                <a16:creationId xmlns:a16="http://schemas.microsoft.com/office/drawing/2014/main" id="{D4252245-9082-44CF-A387-230A00806A5C}"/>
              </a:ext>
            </a:extLst>
          </p:cNvPr>
          <p:cNvPicPr>
            <a:picLocks noChangeAspect="1" noChangeArrowheads="1"/>
          </p:cNvPicPr>
          <p:nvPr/>
        </p:nvPicPr>
        <p:blipFill rotWithShape="1">
          <a:blip r:embed="rId15">
            <a:clrChange>
              <a:clrFrom>
                <a:srgbClr val="FFFFFF"/>
              </a:clrFrom>
              <a:clrTo>
                <a:srgbClr val="FFFFFF">
                  <a:alpha val="0"/>
                </a:srgbClr>
              </a:clrTo>
            </a:clrChange>
            <a:alphaModFix/>
            <a:extLst>
              <a:ext uri="{28A0092B-C50C-407E-A947-70E740481C1C}">
                <a14:useLocalDpi xmlns:a14="http://schemas.microsoft.com/office/drawing/2010/main" val="0"/>
              </a:ext>
            </a:extLst>
          </a:blip>
          <a:srcRect l="22904" r="24638"/>
          <a:stretch/>
        </p:blipFill>
        <p:spPr bwMode="auto">
          <a:xfrm flipV="1">
            <a:off x="495464" y="1141137"/>
            <a:ext cx="196201" cy="18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9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7A967CBC-A1FB-44B2-9C33-609FAFFF1351}"/>
              </a:ext>
            </a:extLst>
          </p:cNvPr>
          <p:cNvPicPr>
            <a:picLocks noChangeAspect="1"/>
          </p:cNvPicPr>
          <p:nvPr/>
        </p:nvPicPr>
        <p:blipFill rotWithShape="1">
          <a:blip r:embed="rId2"/>
          <a:srcRect l="47122" t="66698" r="42942" b="8908"/>
          <a:stretch/>
        </p:blipFill>
        <p:spPr>
          <a:xfrm>
            <a:off x="9236" y="6115501"/>
            <a:ext cx="552505" cy="759167"/>
          </a:xfrm>
          <a:prstGeom prst="rect">
            <a:avLst/>
          </a:prstGeom>
        </p:spPr>
      </p:pic>
      <p:sp>
        <p:nvSpPr>
          <p:cNvPr id="15" name="TextBox 14">
            <a:extLst>
              <a:ext uri="{FF2B5EF4-FFF2-40B4-BE49-F238E27FC236}">
                <a16:creationId xmlns:a16="http://schemas.microsoft.com/office/drawing/2014/main" id="{DC46B830-80EE-48AF-A6D7-952F53ABEF25}"/>
              </a:ext>
            </a:extLst>
          </p:cNvPr>
          <p:cNvSpPr txBox="1"/>
          <p:nvPr/>
        </p:nvSpPr>
        <p:spPr>
          <a:xfrm>
            <a:off x="1866385" y="73717"/>
            <a:ext cx="87507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Supersoft</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Microfibre ‘Washable &amp; Tumble Dry’ Changing Mat Range</a:t>
            </a:r>
          </a:p>
        </p:txBody>
      </p:sp>
      <p:sp>
        <p:nvSpPr>
          <p:cNvPr id="19" name="TextBox 18">
            <a:extLst>
              <a:ext uri="{FF2B5EF4-FFF2-40B4-BE49-F238E27FC236}">
                <a16:creationId xmlns:a16="http://schemas.microsoft.com/office/drawing/2014/main" id="{D729D771-B784-4348-B7F9-D6261CF51AE7}"/>
              </a:ext>
            </a:extLst>
          </p:cNvPr>
          <p:cNvSpPr txBox="1"/>
          <p:nvPr/>
        </p:nvSpPr>
        <p:spPr>
          <a:xfrm>
            <a:off x="2533035" y="378670"/>
            <a:ext cx="73927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comfortable changing mat is made from a warm-feel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textured fabric that is easily cleaned and eco friendly. Its waterproof soft textile surface is stain resistant and non allergenic.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EAF97824-3DF6-4D5F-8E9C-3729D8927B80}"/>
              </a:ext>
            </a:extLst>
          </p:cNvPr>
          <p:cNvPicPr>
            <a:picLocks noChangeAspect="1"/>
          </p:cNvPicPr>
          <p:nvPr/>
        </p:nvPicPr>
        <p:blipFill rotWithShape="1">
          <a:blip r:embed="rId3">
            <a:clrChange>
              <a:clrFrom>
                <a:srgbClr val="F8FAFB"/>
              </a:clrFrom>
              <a:clrTo>
                <a:srgbClr val="F8FAFB">
                  <a:alpha val="0"/>
                </a:srgbClr>
              </a:clrTo>
            </a:clrChange>
          </a:blip>
          <a:srcRect l="26094" t="42454" r="57500" b="26805"/>
          <a:stretch/>
        </p:blipFill>
        <p:spPr>
          <a:xfrm>
            <a:off x="557483" y="-132364"/>
            <a:ext cx="1708531" cy="1800717"/>
          </a:xfrm>
          <a:prstGeom prst="rect">
            <a:avLst/>
          </a:prstGeom>
        </p:spPr>
      </p:pic>
      <p:graphicFrame>
        <p:nvGraphicFramePr>
          <p:cNvPr id="21" name="Table 20">
            <a:extLst>
              <a:ext uri="{FF2B5EF4-FFF2-40B4-BE49-F238E27FC236}">
                <a16:creationId xmlns:a16="http://schemas.microsoft.com/office/drawing/2014/main" id="{CBD76EB7-3952-438B-BCCE-8D8CEA4E51B0}"/>
              </a:ext>
            </a:extLst>
          </p:cNvPr>
          <p:cNvGraphicFramePr>
            <a:graphicFrameLocks noGrp="1"/>
          </p:cNvGraphicFramePr>
          <p:nvPr>
            <p:extLst>
              <p:ext uri="{D42A27DB-BD31-4B8C-83A1-F6EECF244321}">
                <p14:modId xmlns:p14="http://schemas.microsoft.com/office/powerpoint/2010/main" val="448576012"/>
              </p:ext>
            </p:extLst>
          </p:nvPr>
        </p:nvGraphicFramePr>
        <p:xfrm>
          <a:off x="1157085" y="975415"/>
          <a:ext cx="9630462" cy="5712726"/>
        </p:xfrm>
        <a:graphic>
          <a:graphicData uri="http://schemas.openxmlformats.org/drawingml/2006/table">
            <a:tbl>
              <a:tblPr/>
              <a:tblGrid>
                <a:gridCol w="3386536">
                  <a:extLst>
                    <a:ext uri="{9D8B030D-6E8A-4147-A177-3AD203B41FA5}">
                      <a16:colId xmlns:a16="http://schemas.microsoft.com/office/drawing/2014/main" val="3129347308"/>
                    </a:ext>
                  </a:extLst>
                </a:gridCol>
                <a:gridCol w="3624651">
                  <a:extLst>
                    <a:ext uri="{9D8B030D-6E8A-4147-A177-3AD203B41FA5}">
                      <a16:colId xmlns:a16="http://schemas.microsoft.com/office/drawing/2014/main" val="1816864420"/>
                    </a:ext>
                  </a:extLst>
                </a:gridCol>
                <a:gridCol w="1560983">
                  <a:extLst>
                    <a:ext uri="{9D8B030D-6E8A-4147-A177-3AD203B41FA5}">
                      <a16:colId xmlns:a16="http://schemas.microsoft.com/office/drawing/2014/main" val="3212092813"/>
                    </a:ext>
                  </a:extLst>
                </a:gridCol>
                <a:gridCol w="1058292">
                  <a:extLst>
                    <a:ext uri="{9D8B030D-6E8A-4147-A177-3AD203B41FA5}">
                      <a16:colId xmlns:a16="http://schemas.microsoft.com/office/drawing/2014/main" val="2946925960"/>
                    </a:ext>
                  </a:extLst>
                </a:gridCol>
              </a:tblGrid>
              <a:tr h="185478">
                <a:tc>
                  <a:txBody>
                    <a:bodyPr/>
                    <a:lstStyle/>
                    <a:p>
                      <a:pPr algn="ctr" fontAlgn="b"/>
                      <a:r>
                        <a:rPr lang="en-GB" sz="800" b="1" i="0" u="none" strike="noStrike">
                          <a:solidFill>
                            <a:srgbClr val="000000"/>
                          </a:solidFill>
                          <a:effectLst/>
                          <a:latin typeface="Calibri" panose="020F0502020204030204" pitchFamily="34" charset="0"/>
                        </a:rPr>
                        <a:t>Item code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800" b="1" i="0" u="none" strike="noStrike">
                          <a:solidFill>
                            <a:srgbClr val="000000"/>
                          </a:solidFill>
                          <a:effectLst/>
                          <a:latin typeface="Calibri" panose="020F0502020204030204" pitchFamily="34" charset="0"/>
                        </a:rPr>
                        <a:t>Item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800" b="1" i="0" u="none" strike="noStrike">
                          <a:solidFill>
                            <a:srgbClr val="000000"/>
                          </a:solidFill>
                          <a:effectLst/>
                          <a:latin typeface="Calibri" panose="020F0502020204030204" pitchFamily="34" charset="0"/>
                        </a:rPr>
                        <a:t>Desc/Dims</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800" b="1" i="0" u="none" strike="noStrike">
                          <a:solidFill>
                            <a:srgbClr val="000000"/>
                          </a:solidFill>
                          <a:effectLst/>
                          <a:latin typeface="Calibri" panose="020F0502020204030204" pitchFamily="34" charset="0"/>
                        </a:rPr>
                        <a:t>Pack Size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43584609"/>
                  </a:ext>
                </a:extLst>
              </a:tr>
              <a:tr h="185478">
                <a:tc>
                  <a:txBody>
                    <a:bodyPr/>
                    <a:lstStyle/>
                    <a:p>
                      <a:pPr algn="ctr" fontAlgn="b"/>
                      <a:r>
                        <a:rPr lang="en-GB" sz="800" b="1" i="0" u="sng"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9687"/>
                  </a:ext>
                </a:extLst>
              </a:tr>
              <a:tr h="178059">
                <a:tc>
                  <a:txBody>
                    <a:bodyPr/>
                    <a:lstStyle/>
                    <a:p>
                      <a:pPr algn="ctr" fontAlgn="b"/>
                      <a:r>
                        <a:rPr lang="en-GB" sz="800" b="1" i="0" u="sng" strike="noStrike">
                          <a:solidFill>
                            <a:srgbClr val="000000"/>
                          </a:solidFill>
                          <a:effectLst/>
                          <a:latin typeface="Calibri" panose="020F0502020204030204" pitchFamily="34" charset="0"/>
                        </a:rPr>
                        <a:t>NEW Changing Mats - Supersoft Microfibre Washable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1554044"/>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BBMAT002</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chemeClr val="tx1"/>
                          </a:solidFill>
                          <a:effectLst/>
                          <a:latin typeface="Calibri" panose="020F0502020204030204" pitchFamily="34" charset="0"/>
                        </a:rPr>
                        <a:t> White Microfibre Change Mat Meduim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Calibri" panose="020F0502020204030204" pitchFamily="34" charset="0"/>
                        </a:rPr>
                        <a:t>70x40x3.5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21037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BBMAT003</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 White Microfibre Quilted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742795"/>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BBMAT006</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G Goes Free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5123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BBMAT007</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Rising Stars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20643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BBMAT008</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Duck ‘n’ Bearz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26018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BBMAT009</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Pads ‘n’ Paws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165739"/>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Over The Moon (G)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857518"/>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BBMAT011</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Over The Moon (P)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2490253"/>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BBMAT012</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800" b="0" i="0" u="none" strike="noStrike" dirty="0">
                          <a:solidFill>
                            <a:schemeClr val="tx1"/>
                          </a:solidFill>
                          <a:effectLst/>
                          <a:latin typeface="Calibri" panose="020F0502020204030204" pitchFamily="34" charset="0"/>
                        </a:rPr>
                        <a:t>Blowin Bubbles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899555"/>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BBMAT013</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Jollie Olliphant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56041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Big World (P)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84304"/>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Big World (B)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63432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BBMAT016</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Bamboo Baby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10616"/>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BBMAT017</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Peak A Boo Bear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70x40x3.5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827914"/>
                  </a:ext>
                </a:extLst>
              </a:tr>
              <a:tr h="178059">
                <a:tc>
                  <a:txBody>
                    <a:bodyPr/>
                    <a:lstStyle/>
                    <a:p>
                      <a:pPr algn="ctr" fontAlgn="b"/>
                      <a:r>
                        <a:rPr lang="en-GB" sz="800" b="0" i="0" u="none" strike="noStrike">
                          <a:solidFill>
                            <a:schemeClr val="tx1"/>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541641"/>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chemeClr val="tx1"/>
                          </a:solidFill>
                          <a:effectLst/>
                          <a:latin typeface="Calibri" panose="020F0502020204030204" pitchFamily="34" charset="0"/>
                        </a:rPr>
                        <a:t> White Microfibre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Calibri" panose="020F0502020204030204" pitchFamily="34" charset="0"/>
                        </a:rPr>
                        <a:t>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735205"/>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 White Microfibre Quilted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96035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BBMAT018</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G Goes Free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91260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BBMAT019</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Rising Stars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183838"/>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Duck ‘n’ </a:t>
                      </a:r>
                      <a:r>
                        <a:rPr lang="en-GB" sz="800" b="0" i="0" u="none" strike="noStrike" dirty="0" err="1">
                          <a:solidFill>
                            <a:schemeClr val="tx1"/>
                          </a:solidFill>
                          <a:effectLst/>
                          <a:latin typeface="Calibri" panose="020F0502020204030204" pitchFamily="34" charset="0"/>
                        </a:rPr>
                        <a:t>Bearz</a:t>
                      </a:r>
                      <a:r>
                        <a:rPr lang="en-GB" sz="800" b="0" i="0" u="none" strike="noStrike" dirty="0">
                          <a:solidFill>
                            <a:schemeClr val="tx1"/>
                          </a:solidFill>
                          <a:effectLst/>
                          <a:latin typeface="Calibri" panose="020F0502020204030204" pitchFamily="34" charset="0"/>
                        </a:rPr>
                        <a:t>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736216"/>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BBMAT021</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Pads ‘n’ Paws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662171"/>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BBMAT022</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Over The Moon (G)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861109"/>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BBMAT023</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Over The Moon (P)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00103"/>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err="1">
                          <a:solidFill>
                            <a:schemeClr val="tx1"/>
                          </a:solidFill>
                          <a:effectLst/>
                          <a:latin typeface="Calibri" panose="020F0502020204030204" pitchFamily="34" charset="0"/>
                        </a:rPr>
                        <a:t>Blowin</a:t>
                      </a:r>
                      <a:r>
                        <a:rPr lang="en-GB" sz="800" b="0" i="0" u="none" strike="noStrike" dirty="0">
                          <a:solidFill>
                            <a:schemeClr val="tx1"/>
                          </a:solidFill>
                          <a:effectLst/>
                          <a:latin typeface="Calibri" panose="020F0502020204030204" pitchFamily="34" charset="0"/>
                        </a:rPr>
                        <a:t> Bubbles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000942"/>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err="1">
                          <a:solidFill>
                            <a:schemeClr val="tx1"/>
                          </a:solidFill>
                          <a:effectLst/>
                          <a:latin typeface="Calibri" panose="020F0502020204030204" pitchFamily="34" charset="0"/>
                        </a:rPr>
                        <a:t>Jollie</a:t>
                      </a:r>
                      <a:r>
                        <a:rPr lang="fr-FR" sz="800" b="0" i="0" u="none" strike="noStrike" dirty="0">
                          <a:solidFill>
                            <a:schemeClr val="tx1"/>
                          </a:solidFill>
                          <a:effectLst/>
                          <a:latin typeface="Calibri" panose="020F0502020204030204" pitchFamily="34" charset="0"/>
                        </a:rPr>
                        <a:t> </a:t>
                      </a:r>
                      <a:r>
                        <a:rPr lang="fr-FR" sz="800" b="0" i="0" u="none" strike="noStrike" dirty="0" err="1">
                          <a:solidFill>
                            <a:schemeClr val="tx1"/>
                          </a:solidFill>
                          <a:effectLst/>
                          <a:latin typeface="Calibri" panose="020F0502020204030204" pitchFamily="34" charset="0"/>
                        </a:rPr>
                        <a:t>Olliphant</a:t>
                      </a:r>
                      <a:r>
                        <a:rPr lang="fr-FR" sz="800" b="0" i="0" u="none" strike="noStrike" dirty="0">
                          <a:solidFill>
                            <a:schemeClr val="tx1"/>
                          </a:solidFill>
                          <a:effectLst/>
                          <a:latin typeface="Calibri" panose="020F0502020204030204" pitchFamily="34" charset="0"/>
                        </a:rPr>
                        <a:t>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82474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BBMAT026</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Big World (P)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187942"/>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BBMAT027</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Big World (B)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92509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BBMAT028</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Bamboo Baby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7085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BBMAT029</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Peak A Boo Bear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271248"/>
                  </a:ext>
                </a:extLst>
              </a:tr>
            </a:tbl>
          </a:graphicData>
        </a:graphic>
      </p:graphicFrame>
    </p:spTree>
    <p:extLst>
      <p:ext uri="{BB962C8B-B14F-4D97-AF65-F5344CB8AC3E}">
        <p14:creationId xmlns:p14="http://schemas.microsoft.com/office/powerpoint/2010/main" val="923259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EAF97824-3DF6-4D5F-8E9C-3729D8927B80}"/>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557483" y="-132364"/>
            <a:ext cx="2000250" cy="2108177"/>
          </a:xfrm>
          <a:prstGeom prst="rect">
            <a:avLst/>
          </a:prstGeom>
        </p:spPr>
      </p:pic>
      <p:pic>
        <p:nvPicPr>
          <p:cNvPr id="40" name="Picture 39">
            <a:extLst>
              <a:ext uri="{FF2B5EF4-FFF2-40B4-BE49-F238E27FC236}">
                <a16:creationId xmlns:a16="http://schemas.microsoft.com/office/drawing/2014/main" id="{7A967CBC-A1FB-44B2-9C33-609FAFFF1351}"/>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
        <p:nvSpPr>
          <p:cNvPr id="15" name="TextBox 14">
            <a:extLst>
              <a:ext uri="{FF2B5EF4-FFF2-40B4-BE49-F238E27FC236}">
                <a16:creationId xmlns:a16="http://schemas.microsoft.com/office/drawing/2014/main" id="{DC46B830-80EE-48AF-A6D7-952F53ABEF25}"/>
              </a:ext>
            </a:extLst>
          </p:cNvPr>
          <p:cNvSpPr txBox="1"/>
          <p:nvPr/>
        </p:nvSpPr>
        <p:spPr>
          <a:xfrm>
            <a:off x="1866385" y="73717"/>
            <a:ext cx="87507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Supersoft</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 Microfibre ‘Washable &amp; Tumble Dry’ Changing Mat Range</a:t>
            </a:r>
          </a:p>
        </p:txBody>
      </p:sp>
      <p:sp>
        <p:nvSpPr>
          <p:cNvPr id="19" name="TextBox 18">
            <a:extLst>
              <a:ext uri="{FF2B5EF4-FFF2-40B4-BE49-F238E27FC236}">
                <a16:creationId xmlns:a16="http://schemas.microsoft.com/office/drawing/2014/main" id="{D729D771-B784-4348-B7F9-D6261CF51AE7}"/>
              </a:ext>
            </a:extLst>
          </p:cNvPr>
          <p:cNvSpPr txBox="1"/>
          <p:nvPr/>
        </p:nvSpPr>
        <p:spPr>
          <a:xfrm>
            <a:off x="2631049" y="512759"/>
            <a:ext cx="7196736" cy="1569660"/>
          </a:xfrm>
          <a:prstGeom prst="rect">
            <a:avLst/>
          </a:prstGeom>
          <a:noFill/>
        </p:spPr>
        <p:txBody>
          <a:bodyPr wrap="square" rtlCol="0">
            <a:spAutoFit/>
          </a:bodyPr>
          <a:lstStyle/>
          <a:p>
            <a:pPr algn="ctr">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This comfortable changing mat is made from a warm-feel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Supersoft</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textured fabric that is easily cleaned and eco friendly. Its waterproof soft textile surface is stain resistant and non allergenic. </a:t>
            </a:r>
          </a:p>
          <a:p>
            <a:pPr algn="ctr">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ctr">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It can be washed at 30 degrees and also tumble dried on a cool setting</a:t>
            </a:r>
          </a:p>
          <a:p>
            <a:pPr>
              <a:defRPr/>
            </a:pPr>
            <a:endParaRPr lang="en-GB" sz="160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9CBD6FCD-61B2-4E2F-9003-0B79153E1EF6}"/>
              </a:ext>
            </a:extLst>
          </p:cNvPr>
          <p:cNvSpPr txBox="1"/>
          <p:nvPr/>
        </p:nvSpPr>
        <p:spPr>
          <a:xfrm>
            <a:off x="204460" y="2417542"/>
            <a:ext cx="6846100" cy="2677656"/>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Made from part-recycled and recyclable materials</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PVC and plasticizer-free</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Plain, Quilted or Printed design </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Low energy consumption ultrasonic manufacturing process with sealed hygienic edges </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Can be wiped clean or machine ‘cool’ washed at 30 degrees in accordance with the care label</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Can be tumble dried on a ‘cool’ setting in accordance with the care label</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Designed for use at home or easily rolled for use on the move </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 use with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newborns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to toddlers </a:t>
            </a: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Fits most size changing tables</a:t>
            </a:r>
          </a:p>
          <a:p>
            <a:pPr marL="171450" indent="-171450">
              <a:buFont typeface="Arial" panose="020B0604020202020204" pitchFamily="34" charset="0"/>
              <a:buChar char="•"/>
              <a:defRPr/>
            </a:pPr>
            <a:endParaRPr lang="en-GB" sz="1400" dirty="0">
              <a:solidFill>
                <a:prstClr val="black"/>
              </a:solidFill>
              <a:latin typeface="Calibri" panose="020F0502020204030204"/>
            </a:endParaRPr>
          </a:p>
          <a:p>
            <a:pPr marL="171450" indent="-171450">
              <a:buFont typeface="Arial" panose="020B0604020202020204" pitchFamily="34" charset="0"/>
              <a:buChar char="•"/>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EN 71.</a:t>
            </a:r>
          </a:p>
        </p:txBody>
      </p:sp>
      <p:pic>
        <p:nvPicPr>
          <p:cNvPr id="4" name="Picture 3" descr="A picture containing table, indoor&#10;&#10;Description automatically generated">
            <a:extLst>
              <a:ext uri="{FF2B5EF4-FFF2-40B4-BE49-F238E27FC236}">
                <a16:creationId xmlns:a16="http://schemas.microsoft.com/office/drawing/2014/main" id="{3A1206BA-21AC-4AF1-B7B6-4D43D03EE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128" y="1950806"/>
            <a:ext cx="4999439" cy="3497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3257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403354" y="143427"/>
            <a:ext cx="65098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Bebeluca Range Pg2</a:t>
            </a:r>
          </a:p>
        </p:txBody>
      </p:sp>
      <p:pic>
        <p:nvPicPr>
          <p:cNvPr id="13" name="Picture 12">
            <a:extLst>
              <a:ext uri="{FF2B5EF4-FFF2-40B4-BE49-F238E27FC236}">
                <a16:creationId xmlns:a16="http://schemas.microsoft.com/office/drawing/2014/main" id="{F4868F99-C6DA-4123-AAF7-8403C7039DBA}"/>
              </a:ext>
            </a:extLst>
          </p:cNvPr>
          <p:cNvPicPr>
            <a:picLocks noChangeAspect="1"/>
          </p:cNvPicPr>
          <p:nvPr/>
        </p:nvPicPr>
        <p:blipFill rotWithShape="1">
          <a:blip r:embed="rId2"/>
          <a:srcRect l="47122" t="66698" r="42942" b="8908"/>
          <a:stretch/>
        </p:blipFill>
        <p:spPr>
          <a:xfrm>
            <a:off x="9236" y="6115501"/>
            <a:ext cx="552505" cy="759167"/>
          </a:xfrm>
          <a:prstGeom prst="rect">
            <a:avLst/>
          </a:prstGeom>
        </p:spPr>
      </p:pic>
      <p:graphicFrame>
        <p:nvGraphicFramePr>
          <p:cNvPr id="4" name="Table 3">
            <a:extLst>
              <a:ext uri="{FF2B5EF4-FFF2-40B4-BE49-F238E27FC236}">
                <a16:creationId xmlns:a16="http://schemas.microsoft.com/office/drawing/2014/main" id="{158162B3-B287-4757-949A-C6ED1DDF28B0}"/>
              </a:ext>
            </a:extLst>
          </p:cNvPr>
          <p:cNvGraphicFramePr>
            <a:graphicFrameLocks noGrp="1"/>
          </p:cNvGraphicFramePr>
          <p:nvPr>
            <p:extLst>
              <p:ext uri="{D42A27DB-BD31-4B8C-83A1-F6EECF244321}">
                <p14:modId xmlns:p14="http://schemas.microsoft.com/office/powerpoint/2010/main" val="4177744774"/>
              </p:ext>
            </p:extLst>
          </p:nvPr>
        </p:nvGraphicFramePr>
        <p:xfrm>
          <a:off x="1119667" y="532084"/>
          <a:ext cx="9853090" cy="6182489"/>
        </p:xfrm>
        <a:graphic>
          <a:graphicData uri="http://schemas.openxmlformats.org/drawingml/2006/table">
            <a:tbl>
              <a:tblPr/>
              <a:tblGrid>
                <a:gridCol w="3464823">
                  <a:extLst>
                    <a:ext uri="{9D8B030D-6E8A-4147-A177-3AD203B41FA5}">
                      <a16:colId xmlns:a16="http://schemas.microsoft.com/office/drawing/2014/main" val="1686666307"/>
                    </a:ext>
                  </a:extLst>
                </a:gridCol>
                <a:gridCol w="3708444">
                  <a:extLst>
                    <a:ext uri="{9D8B030D-6E8A-4147-A177-3AD203B41FA5}">
                      <a16:colId xmlns:a16="http://schemas.microsoft.com/office/drawing/2014/main" val="3435414256"/>
                    </a:ext>
                  </a:extLst>
                </a:gridCol>
                <a:gridCol w="1597066">
                  <a:extLst>
                    <a:ext uri="{9D8B030D-6E8A-4147-A177-3AD203B41FA5}">
                      <a16:colId xmlns:a16="http://schemas.microsoft.com/office/drawing/2014/main" val="2330286309"/>
                    </a:ext>
                  </a:extLst>
                </a:gridCol>
                <a:gridCol w="1082757">
                  <a:extLst>
                    <a:ext uri="{9D8B030D-6E8A-4147-A177-3AD203B41FA5}">
                      <a16:colId xmlns:a16="http://schemas.microsoft.com/office/drawing/2014/main" val="924835568"/>
                    </a:ext>
                  </a:extLst>
                </a:gridCol>
              </a:tblGrid>
              <a:tr h="205607">
                <a:tc>
                  <a:txBody>
                    <a:bodyPr/>
                    <a:lstStyle/>
                    <a:p>
                      <a:pPr algn="ctr" fontAlgn="b"/>
                      <a:r>
                        <a:rPr lang="en-GB" sz="1000" b="1" i="0" u="none" strike="noStrike">
                          <a:solidFill>
                            <a:srgbClr val="000000"/>
                          </a:solidFill>
                          <a:effectLst/>
                          <a:latin typeface="Calibri" panose="020F0502020204030204" pitchFamily="34" charset="0"/>
                        </a:rPr>
                        <a:t>Item code</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000" b="1" i="0" u="none" strike="noStrike" dirty="0">
                          <a:solidFill>
                            <a:srgbClr val="000000"/>
                          </a:solidFill>
                          <a:effectLst/>
                          <a:latin typeface="Calibri" panose="020F0502020204030204" pitchFamily="34" charset="0"/>
                        </a:rPr>
                        <a:t>Item</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000" b="1" i="0" u="none" strike="noStrike">
                          <a:solidFill>
                            <a:srgbClr val="000000"/>
                          </a:solidFill>
                          <a:effectLst/>
                          <a:latin typeface="Calibri" panose="020F0502020204030204" pitchFamily="34" charset="0"/>
                        </a:rPr>
                        <a:t>Desc/Dims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000" b="1" i="0" u="none" strike="noStrike">
                          <a:solidFill>
                            <a:srgbClr val="000000"/>
                          </a:solidFill>
                          <a:effectLst/>
                          <a:latin typeface="Calibri" panose="020F0502020204030204" pitchFamily="34" charset="0"/>
                        </a:rPr>
                        <a:t>Pack Size</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74193908"/>
                  </a:ext>
                </a:extLst>
              </a:tr>
              <a:tr h="205607">
                <a:tc>
                  <a:txBody>
                    <a:bodyPr/>
                    <a:lstStyle/>
                    <a:p>
                      <a:pPr algn="ctr" fontAlgn="b"/>
                      <a:r>
                        <a:rPr lang="en-GB" sz="1000" b="1" i="0" u="sng"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71858"/>
                  </a:ext>
                </a:extLst>
              </a:tr>
              <a:tr h="244579">
                <a:tc>
                  <a:txBody>
                    <a:bodyPr/>
                    <a:lstStyle/>
                    <a:p>
                      <a:pPr algn="ctr" fontAlgn="b"/>
                      <a:r>
                        <a:rPr lang="en-GB" sz="1000" b="1" i="0" u="sng" strike="noStrike" dirty="0">
                          <a:solidFill>
                            <a:srgbClr val="000000"/>
                          </a:solidFill>
                          <a:effectLst/>
                          <a:latin typeface="Calibri" panose="020F0502020204030204" pitchFamily="34" charset="0"/>
                        </a:rPr>
                        <a:t>Cot &amp; Cotbed Mattresses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862866"/>
                  </a:ext>
                </a:extLst>
              </a:tr>
              <a:tr h="197382">
                <a:tc>
                  <a:txBody>
                    <a:bodyPr/>
                    <a:lstStyle/>
                    <a:p>
                      <a:pPr marL="0" algn="ctr" defTabSz="914400" rtl="0" eaLnBrk="1" fontAlgn="b" latinLnBrk="0" hangingPunct="1"/>
                      <a:r>
                        <a:rPr lang="en-GB" sz="1000" b="0" i="0" u="none" strike="noStrike" kern="1200" dirty="0">
                          <a:solidFill>
                            <a:schemeClr val="tx1"/>
                          </a:solidFill>
                          <a:effectLst/>
                          <a:latin typeface="Calibri" panose="020F0502020204030204" pitchFamily="34" charset="0"/>
                          <a:ea typeface="+mn-ea"/>
                          <a:cs typeface="+mn-cs"/>
                        </a:rPr>
                        <a:t>BBLKEVAL065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000" b="0" i="0" u="none" strike="noStrike" dirty="0" err="1">
                          <a:solidFill>
                            <a:schemeClr val="tx1"/>
                          </a:solidFill>
                          <a:effectLst/>
                          <a:latin typeface="Calibri" panose="020F0502020204030204" pitchFamily="34" charset="0"/>
                        </a:rPr>
                        <a:t>i</a:t>
                      </a:r>
                      <a:r>
                        <a:rPr lang="en-GB" sz="1000" b="0" i="0" u="none" strike="noStrike" dirty="0">
                          <a:solidFill>
                            <a:schemeClr val="tx1"/>
                          </a:solidFill>
                          <a:effectLst/>
                          <a:latin typeface="Calibri" panose="020F0502020204030204" pitchFamily="34" charset="0"/>
                        </a:rPr>
                        <a:t>-Deal </a:t>
                      </a:r>
                      <a:r>
                        <a:rPr lang="en-GB" sz="1000" b="0" i="0" u="none" strike="noStrike" kern="1200" dirty="0">
                          <a:solidFill>
                            <a:schemeClr val="tx1"/>
                          </a:solidFill>
                          <a:effectLst/>
                          <a:latin typeface="Calibri" panose="020F0502020204030204" pitchFamily="34" charset="0"/>
                          <a:ea typeface="+mn-ea"/>
                          <a:cs typeface="+mn-cs"/>
                        </a:rPr>
                        <a:t>Fibre Cot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120x60x5</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408101"/>
                  </a:ext>
                </a:extLst>
              </a:tr>
              <a:tr h="197382">
                <a:tc>
                  <a:txBody>
                    <a:bodyPr/>
                    <a:lstStyle/>
                    <a:p>
                      <a:pPr marL="0" algn="ctr" defTabSz="914400" rtl="0" eaLnBrk="1" fontAlgn="b" latinLnBrk="0" hangingPunct="1"/>
                      <a:r>
                        <a:rPr lang="en-GB" sz="1000" b="0" i="0" u="none" strike="noStrike" kern="1200" dirty="0">
                          <a:solidFill>
                            <a:schemeClr val="tx1"/>
                          </a:solidFill>
                          <a:effectLst/>
                          <a:latin typeface="Calibri" panose="020F0502020204030204" pitchFamily="34" charset="0"/>
                          <a:ea typeface="+mn-ea"/>
                          <a:cs typeface="+mn-cs"/>
                        </a:rPr>
                        <a:t>BBLKEVAL085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000" b="0" i="0" u="none" strike="noStrike" dirty="0" err="1">
                          <a:solidFill>
                            <a:schemeClr val="tx1"/>
                          </a:solidFill>
                          <a:effectLst/>
                          <a:latin typeface="Calibri" panose="020F0502020204030204" pitchFamily="34" charset="0"/>
                        </a:rPr>
                        <a:t>i</a:t>
                      </a:r>
                      <a:r>
                        <a:rPr lang="en-GB" sz="1000" b="0" i="0" u="none" strike="noStrike" dirty="0">
                          <a:solidFill>
                            <a:schemeClr val="tx1"/>
                          </a:solidFill>
                          <a:effectLst/>
                          <a:latin typeface="Calibri" panose="020F0502020204030204" pitchFamily="34" charset="0"/>
                        </a:rPr>
                        <a:t>-Deal </a:t>
                      </a:r>
                      <a:r>
                        <a:rPr lang="en-GB" sz="1000" b="0" i="0" u="none" strike="noStrike" kern="1200" dirty="0">
                          <a:solidFill>
                            <a:schemeClr val="tx1"/>
                          </a:solidFill>
                          <a:effectLst/>
                          <a:latin typeface="Calibri" panose="020F0502020204030204" pitchFamily="34" charset="0"/>
                          <a:ea typeface="+mn-ea"/>
                          <a:cs typeface="+mn-cs"/>
                        </a:rPr>
                        <a:t>Fibre Cotbed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140x60x5</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829746"/>
                  </a:ext>
                </a:extLst>
              </a:tr>
              <a:tr h="197382">
                <a:tc>
                  <a:txBody>
                    <a:bodyPr/>
                    <a:lstStyle/>
                    <a:p>
                      <a:pPr marL="0" algn="ctr" defTabSz="914400" rtl="0" eaLnBrk="1" fontAlgn="b" latinLnBrk="0" hangingPunct="1"/>
                      <a:r>
                        <a:rPr lang="en-GB" sz="1000" b="0" i="0" u="none" strike="noStrike" kern="1200" dirty="0">
                          <a:solidFill>
                            <a:schemeClr val="tx1"/>
                          </a:solidFill>
                          <a:effectLst/>
                          <a:latin typeface="Calibri" panose="020F0502020204030204" pitchFamily="34" charset="0"/>
                          <a:ea typeface="+mn-ea"/>
                          <a:cs typeface="+mn-cs"/>
                        </a:rPr>
                        <a:t>BBLKEVAL068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000" b="0" i="0" u="none" strike="noStrike" dirty="0" err="1">
                          <a:solidFill>
                            <a:schemeClr val="tx1"/>
                          </a:solidFill>
                          <a:effectLst/>
                          <a:latin typeface="Calibri" panose="020F0502020204030204" pitchFamily="34" charset="0"/>
                        </a:rPr>
                        <a:t>i</a:t>
                      </a:r>
                      <a:r>
                        <a:rPr lang="en-GB" sz="1000" b="0" i="0" u="none" strike="noStrike" dirty="0">
                          <a:solidFill>
                            <a:schemeClr val="tx1"/>
                          </a:solidFill>
                          <a:effectLst/>
                          <a:latin typeface="Calibri" panose="020F0502020204030204" pitchFamily="34" charset="0"/>
                        </a:rPr>
                        <a:t>-Deal </a:t>
                      </a:r>
                      <a:r>
                        <a:rPr lang="en-GB" sz="1000" b="0" i="0" u="none" strike="noStrike" kern="1200" dirty="0">
                          <a:solidFill>
                            <a:schemeClr val="tx1"/>
                          </a:solidFill>
                          <a:effectLst/>
                          <a:latin typeface="Calibri" panose="020F0502020204030204" pitchFamily="34" charset="0"/>
                          <a:ea typeface="+mn-ea"/>
                          <a:cs typeface="+mn-cs"/>
                        </a:rPr>
                        <a:t> Fibre Cot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120x60x8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6732906"/>
                  </a:ext>
                </a:extLst>
              </a:tr>
              <a:tr h="197382">
                <a:tc>
                  <a:txBody>
                    <a:bodyPr/>
                    <a:lstStyle/>
                    <a:p>
                      <a:pPr marL="0" algn="ctr" defTabSz="914400" rtl="0" eaLnBrk="1" fontAlgn="b" latinLnBrk="0" hangingPunct="1"/>
                      <a:r>
                        <a:rPr lang="en-GB" sz="1000" b="0" i="0" u="none" strike="noStrike" kern="1200" dirty="0">
                          <a:solidFill>
                            <a:schemeClr val="tx1"/>
                          </a:solidFill>
                          <a:effectLst/>
                          <a:latin typeface="Calibri" panose="020F0502020204030204" pitchFamily="34" charset="0"/>
                          <a:ea typeface="+mn-ea"/>
                          <a:cs typeface="+mn-cs"/>
                        </a:rPr>
                        <a:t>BBLKEVAL088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000" b="0" i="0" u="none" strike="noStrike" dirty="0" err="1">
                          <a:solidFill>
                            <a:schemeClr val="tx1"/>
                          </a:solidFill>
                          <a:effectLst/>
                          <a:latin typeface="Calibri" panose="020F0502020204030204" pitchFamily="34" charset="0"/>
                        </a:rPr>
                        <a:t>i</a:t>
                      </a:r>
                      <a:r>
                        <a:rPr lang="en-GB" sz="1000" b="0" i="0" u="none" strike="noStrike" dirty="0">
                          <a:solidFill>
                            <a:schemeClr val="tx1"/>
                          </a:solidFill>
                          <a:effectLst/>
                          <a:latin typeface="Calibri" panose="020F0502020204030204" pitchFamily="34" charset="0"/>
                        </a:rPr>
                        <a:t>-Deal </a:t>
                      </a:r>
                      <a:r>
                        <a:rPr lang="en-GB" sz="1000" b="0" i="0" u="none" strike="noStrike" kern="1200" dirty="0">
                          <a:solidFill>
                            <a:schemeClr val="tx1"/>
                          </a:solidFill>
                          <a:effectLst/>
                          <a:latin typeface="Calibri" panose="020F0502020204030204" pitchFamily="34" charset="0"/>
                          <a:ea typeface="+mn-ea"/>
                          <a:cs typeface="+mn-cs"/>
                        </a:rPr>
                        <a:t> Fibre Cotbed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120x60x8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7899689"/>
                  </a:ext>
                </a:extLst>
              </a:tr>
              <a:tr h="197382">
                <a:tc>
                  <a:txBody>
                    <a:bodyPr/>
                    <a:lstStyle/>
                    <a:p>
                      <a:pPr algn="ctr" fontAlgn="b"/>
                      <a:r>
                        <a:rPr lang="en-GB" sz="1000" b="0" i="0" u="none" strike="noStrike" dirty="0">
                          <a:solidFill>
                            <a:schemeClr val="tx1"/>
                          </a:solidFill>
                          <a:effectLst/>
                          <a:latin typeface="Calibri" panose="020F0502020204030204" pitchFamily="34" charset="0"/>
                        </a:rPr>
                        <a:t>BBLKE06</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Essentials Fibre Cot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293642"/>
                  </a:ext>
                </a:extLst>
              </a:tr>
              <a:tr h="197382">
                <a:tc>
                  <a:txBody>
                    <a:bodyPr/>
                    <a:lstStyle/>
                    <a:p>
                      <a:pPr algn="ctr" fontAlgn="b"/>
                      <a:r>
                        <a:rPr lang="en-GB" sz="1000" b="0" i="0" u="none" strike="noStrike" dirty="0">
                          <a:solidFill>
                            <a:schemeClr val="tx1"/>
                          </a:solidFill>
                          <a:effectLst/>
                          <a:latin typeface="Calibri" panose="020F0502020204030204" pitchFamily="34" charset="0"/>
                        </a:rPr>
                        <a:t>BBLKE08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Essentials Fibre Cotbed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6234778"/>
                  </a:ext>
                </a:extLst>
              </a:tr>
              <a:tr h="197382">
                <a:tc>
                  <a:txBody>
                    <a:bodyPr/>
                    <a:lstStyle/>
                    <a:p>
                      <a:pPr algn="ctr" fontAlgn="b"/>
                      <a:r>
                        <a:rPr lang="en-GB" sz="1000" b="0" i="0" u="none" strike="noStrike" dirty="0">
                          <a:solidFill>
                            <a:schemeClr val="tx1"/>
                          </a:solidFill>
                          <a:effectLst/>
                          <a:latin typeface="Calibri" panose="020F0502020204030204" pitchFamily="34" charset="0"/>
                        </a:rPr>
                        <a:t>BBLKEP06</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Essentials Premium Fibre Cot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435621"/>
                  </a:ext>
                </a:extLst>
              </a:tr>
              <a:tr h="197382">
                <a:tc>
                  <a:txBody>
                    <a:bodyPr/>
                    <a:lstStyle/>
                    <a:p>
                      <a:pPr algn="ctr" fontAlgn="b"/>
                      <a:r>
                        <a:rPr lang="en-GB" sz="1000" b="0" i="0" u="none" strike="noStrike" dirty="0">
                          <a:solidFill>
                            <a:schemeClr val="tx1"/>
                          </a:solidFill>
                          <a:effectLst/>
                          <a:latin typeface="Calibri" panose="020F0502020204030204" pitchFamily="34" charset="0"/>
                        </a:rPr>
                        <a:t>BBLKEP08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Essentials Premium Fibre Cotbed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808731"/>
                  </a:ext>
                </a:extLst>
              </a:tr>
              <a:tr h="197382">
                <a:tc>
                  <a:txBody>
                    <a:bodyPr/>
                    <a:lstStyle/>
                    <a:p>
                      <a:pPr algn="ctr" fontAlgn="b"/>
                      <a:r>
                        <a:rPr lang="en-GB" sz="1000" b="0" i="0" u="none" strike="noStrike">
                          <a:solidFill>
                            <a:schemeClr val="tx1"/>
                          </a:solidFill>
                          <a:effectLst/>
                          <a:latin typeface="Calibri" panose="020F0502020204030204" pitchFamily="34" charset="0"/>
                        </a:rPr>
                        <a:t>BBLK06</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KIDTEX Foam Cot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871344"/>
                  </a:ext>
                </a:extLst>
              </a:tr>
              <a:tr h="197382">
                <a:tc>
                  <a:txBody>
                    <a:bodyPr/>
                    <a:lstStyle/>
                    <a:p>
                      <a:pPr algn="ctr" fontAlgn="b"/>
                      <a:r>
                        <a:rPr lang="en-GB" sz="1000" b="0" i="0" u="none" strike="noStrike">
                          <a:solidFill>
                            <a:schemeClr val="tx1"/>
                          </a:solidFill>
                          <a:effectLst/>
                          <a:latin typeface="Calibri" panose="020F0502020204030204" pitchFamily="34" charset="0"/>
                        </a:rPr>
                        <a:t>BBLK08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KIDTEX Foam Cot 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4920501"/>
                  </a:ext>
                </a:extLst>
              </a:tr>
              <a:tr h="197382">
                <a:tc>
                  <a:txBody>
                    <a:bodyPr/>
                    <a:lstStyle/>
                    <a:p>
                      <a:pPr marL="0" algn="ctr" defTabSz="914400" rtl="0" eaLnBrk="1" fontAlgn="b" latinLnBrk="0" hangingPunct="1"/>
                      <a:r>
                        <a:rPr lang="en-GB" sz="1000" b="0" i="0" u="none" strike="noStrike" kern="1200" dirty="0">
                          <a:solidFill>
                            <a:schemeClr val="tx1"/>
                          </a:solidFill>
                          <a:effectLst/>
                          <a:latin typeface="Calibri" panose="020F0502020204030204" pitchFamily="34" charset="0"/>
                          <a:ea typeface="+mn-ea"/>
                          <a:cs typeface="+mn-cs"/>
                        </a:rPr>
                        <a:t>BBLKEVAL11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000" b="0" i="0" u="none" strike="noStrike" dirty="0" err="1">
                          <a:solidFill>
                            <a:schemeClr val="tx1"/>
                          </a:solidFill>
                          <a:effectLst/>
                          <a:latin typeface="Calibri" panose="020F0502020204030204" pitchFamily="34" charset="0"/>
                        </a:rPr>
                        <a:t>i</a:t>
                      </a:r>
                      <a:r>
                        <a:rPr lang="en-GB" sz="1000" b="0" i="0" u="none" strike="noStrike" dirty="0">
                          <a:solidFill>
                            <a:schemeClr val="tx1"/>
                          </a:solidFill>
                          <a:effectLst/>
                          <a:latin typeface="Calibri" panose="020F0502020204030204" pitchFamily="34" charset="0"/>
                        </a:rPr>
                        <a:t>-Deal </a:t>
                      </a:r>
                      <a:r>
                        <a:rPr lang="en-GB" sz="1000" b="0" i="0" u="none" strike="noStrike" kern="1200" dirty="0">
                          <a:solidFill>
                            <a:schemeClr val="tx1"/>
                          </a:solidFill>
                          <a:effectLst/>
                          <a:latin typeface="Calibri" panose="020F0502020204030204" pitchFamily="34" charset="0"/>
                          <a:ea typeface="+mn-ea"/>
                          <a:cs typeface="+mn-cs"/>
                        </a:rPr>
                        <a:t> Fibre Spring Cot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295954"/>
                  </a:ext>
                </a:extLst>
              </a:tr>
              <a:tr h="197382">
                <a:tc>
                  <a:txBody>
                    <a:bodyPr/>
                    <a:lstStyle/>
                    <a:p>
                      <a:pPr marL="0" algn="ctr" defTabSz="914400" rtl="0" eaLnBrk="1" fontAlgn="b" latinLnBrk="0" hangingPunct="1"/>
                      <a:r>
                        <a:rPr lang="en-GB" sz="1000" b="0" i="0" u="none" strike="noStrike" kern="1200" dirty="0">
                          <a:solidFill>
                            <a:schemeClr val="tx1"/>
                          </a:solidFill>
                          <a:effectLst/>
                          <a:latin typeface="Calibri" panose="020F0502020204030204" pitchFamily="34" charset="0"/>
                          <a:ea typeface="+mn-ea"/>
                          <a:cs typeface="+mn-cs"/>
                        </a:rPr>
                        <a:t>BBLKEVAL13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000" b="0" i="0" u="none" strike="noStrike" dirty="0" err="1">
                          <a:solidFill>
                            <a:schemeClr val="tx1"/>
                          </a:solidFill>
                          <a:effectLst/>
                          <a:latin typeface="Calibri" panose="020F0502020204030204" pitchFamily="34" charset="0"/>
                        </a:rPr>
                        <a:t>i</a:t>
                      </a:r>
                      <a:r>
                        <a:rPr lang="en-GB" sz="1000" b="0" i="0" u="none" strike="noStrike" dirty="0">
                          <a:solidFill>
                            <a:schemeClr val="tx1"/>
                          </a:solidFill>
                          <a:effectLst/>
                          <a:latin typeface="Calibri" panose="020F0502020204030204" pitchFamily="34" charset="0"/>
                        </a:rPr>
                        <a:t>-Deal </a:t>
                      </a:r>
                      <a:r>
                        <a:rPr lang="en-GB" sz="1000" b="0" i="0" u="none" strike="noStrike" kern="1200" dirty="0">
                          <a:solidFill>
                            <a:schemeClr val="tx1"/>
                          </a:solidFill>
                          <a:effectLst/>
                          <a:latin typeface="Calibri" panose="020F0502020204030204" pitchFamily="34" charset="0"/>
                          <a:ea typeface="+mn-ea"/>
                          <a:cs typeface="+mn-cs"/>
                        </a:rPr>
                        <a:t> Fibre Spring Cotbed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6398601"/>
                  </a:ext>
                </a:extLst>
              </a:tr>
              <a:tr h="197382">
                <a:tc>
                  <a:txBody>
                    <a:bodyPr/>
                    <a:lstStyle/>
                    <a:p>
                      <a:pPr marL="0" algn="ctr" defTabSz="914400" rtl="0" eaLnBrk="1" fontAlgn="b" latinLnBrk="0" hangingPunct="1"/>
                      <a:r>
                        <a:rPr lang="en-GB" sz="1000" b="0" i="0" u="none" strike="noStrike" kern="1200" dirty="0">
                          <a:solidFill>
                            <a:schemeClr val="tx1"/>
                          </a:solidFill>
                          <a:effectLst/>
                          <a:latin typeface="Calibri" panose="020F0502020204030204" pitchFamily="34" charset="0"/>
                          <a:ea typeface="+mn-ea"/>
                          <a:cs typeface="+mn-cs"/>
                        </a:rPr>
                        <a:t>BBLKE11</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Essentials Fibre Spring Cot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282044"/>
                  </a:ext>
                </a:extLst>
              </a:tr>
              <a:tr h="197382">
                <a:tc>
                  <a:txBody>
                    <a:bodyPr/>
                    <a:lstStyle/>
                    <a:p>
                      <a:pPr algn="ctr" fontAlgn="b"/>
                      <a:r>
                        <a:rPr lang="en-GB" sz="1000" b="0" i="0" u="none" strike="noStrike" dirty="0">
                          <a:solidFill>
                            <a:schemeClr val="tx1"/>
                          </a:solidFill>
                          <a:effectLst/>
                          <a:latin typeface="Calibri" panose="020F0502020204030204" pitchFamily="34" charset="0"/>
                        </a:rPr>
                        <a:t>BBLKE13</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Essentials Fibre Spring Cotbed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907579"/>
                  </a:ext>
                </a:extLst>
              </a:tr>
              <a:tr h="197382">
                <a:tc>
                  <a:txBody>
                    <a:bodyPr/>
                    <a:lstStyle/>
                    <a:p>
                      <a:pPr algn="ctr" fontAlgn="b"/>
                      <a:r>
                        <a:rPr lang="en-GB" sz="1000" b="0" i="0" u="none" strike="noStrike">
                          <a:solidFill>
                            <a:schemeClr val="tx1"/>
                          </a:solidFill>
                          <a:effectLst/>
                          <a:latin typeface="Calibri" panose="020F0502020204030204" pitchFamily="34" charset="0"/>
                        </a:rPr>
                        <a:t>BBLK11</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chemeClr val="tx1"/>
                          </a:solidFill>
                          <a:effectLst/>
                          <a:latin typeface="Calibri" panose="020F0502020204030204" pitchFamily="34" charset="0"/>
                        </a:rPr>
                        <a:t>KIDTEX Spring Cot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95812"/>
                  </a:ext>
                </a:extLst>
              </a:tr>
              <a:tr h="197382">
                <a:tc>
                  <a:txBody>
                    <a:bodyPr/>
                    <a:lstStyle/>
                    <a:p>
                      <a:pPr algn="ctr" fontAlgn="b"/>
                      <a:r>
                        <a:rPr lang="en-GB" sz="1000" b="0" i="0" u="none" strike="noStrike">
                          <a:solidFill>
                            <a:schemeClr val="tx1"/>
                          </a:solidFill>
                          <a:effectLst/>
                          <a:latin typeface="Calibri" panose="020F0502020204030204" pitchFamily="34" charset="0"/>
                        </a:rPr>
                        <a:t>BBLK13</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chemeClr val="tx1"/>
                          </a:solidFill>
                          <a:effectLst/>
                          <a:latin typeface="Calibri" panose="020F0502020204030204" pitchFamily="34" charset="0"/>
                        </a:rPr>
                        <a:t>KIDTEX Spring Cotbed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478815"/>
                  </a:ext>
                </a:extLst>
              </a:tr>
              <a:tr h="197382">
                <a:tc>
                  <a:txBody>
                    <a:bodyPr/>
                    <a:lstStyle/>
                    <a:p>
                      <a:pPr algn="ctr" fontAlgn="b"/>
                      <a:r>
                        <a:rPr lang="en-GB" sz="1000" b="0" i="0" u="none" strike="noStrike" dirty="0">
                          <a:solidFill>
                            <a:schemeClr val="tx1"/>
                          </a:solidFill>
                          <a:effectLst/>
                          <a:latin typeface="Calibri" panose="020F0502020204030204" pitchFamily="34" charset="0"/>
                        </a:rPr>
                        <a:t>BBLKP14</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 VENTIFLOW Spring Cot Mattress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765205"/>
                  </a:ext>
                </a:extLst>
              </a:tr>
              <a:tr h="197382">
                <a:tc>
                  <a:txBody>
                    <a:bodyPr/>
                    <a:lstStyle/>
                    <a:p>
                      <a:pPr algn="ctr" fontAlgn="b"/>
                      <a:r>
                        <a:rPr lang="en-GB" sz="1000" b="0" i="0" u="none" strike="noStrike">
                          <a:solidFill>
                            <a:schemeClr val="tx1"/>
                          </a:solidFill>
                          <a:effectLst/>
                          <a:latin typeface="Calibri" panose="020F0502020204030204" pitchFamily="34" charset="0"/>
                        </a:rPr>
                        <a:t>BBLKP16</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chemeClr val="tx1"/>
                          </a:solidFill>
                          <a:effectLst/>
                          <a:latin typeface="Calibri" panose="020F0502020204030204" pitchFamily="34" charset="0"/>
                        </a:rPr>
                        <a:t> VENTIFLOW Spring Cot 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380594"/>
                  </a:ext>
                </a:extLst>
              </a:tr>
              <a:tr h="197382">
                <a:tc>
                  <a:txBody>
                    <a:bodyPr/>
                    <a:lstStyle/>
                    <a:p>
                      <a:pPr algn="ctr" fontAlgn="b"/>
                      <a:r>
                        <a:rPr lang="en-GB" sz="1000" b="0" i="0" u="none" strike="noStrike">
                          <a:solidFill>
                            <a:schemeClr val="tx1"/>
                          </a:solidFill>
                          <a:effectLst/>
                          <a:latin typeface="Calibri" panose="020F0502020204030204" pitchFamily="34" charset="0"/>
                        </a:rPr>
                        <a:t>BBLKP04</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chemeClr val="tx1"/>
                          </a:solidFill>
                          <a:effectLst/>
                          <a:latin typeface="Calibri" panose="020F0502020204030204" pitchFamily="34" charset="0"/>
                        </a:rPr>
                        <a:t>VENTIFLOW Pocket Spring Cot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3030124"/>
                  </a:ext>
                </a:extLst>
              </a:tr>
              <a:tr h="197382">
                <a:tc>
                  <a:txBody>
                    <a:bodyPr/>
                    <a:lstStyle/>
                    <a:p>
                      <a:pPr algn="ctr" fontAlgn="b"/>
                      <a:r>
                        <a:rPr lang="en-GB" sz="1000" b="0" i="0" u="none" strike="noStrike">
                          <a:solidFill>
                            <a:schemeClr val="tx1"/>
                          </a:solidFill>
                          <a:effectLst/>
                          <a:latin typeface="Calibri" panose="020F0502020204030204" pitchFamily="34" charset="0"/>
                        </a:rPr>
                        <a:t>BBLKP05</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VENTIFLOW Pocket Spring Cot 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257426"/>
                  </a:ext>
                </a:extLst>
              </a:tr>
              <a:tr h="197382">
                <a:tc>
                  <a:txBody>
                    <a:bodyPr/>
                    <a:lstStyle/>
                    <a:p>
                      <a:pPr algn="ctr" fontAlgn="b"/>
                      <a:r>
                        <a:rPr lang="en-GB" sz="1000" b="0" i="0" u="none" strike="noStrike">
                          <a:solidFill>
                            <a:schemeClr val="tx1"/>
                          </a:solidFill>
                          <a:effectLst/>
                          <a:latin typeface="Calibri" panose="020F0502020204030204" pitchFamily="34" charset="0"/>
                        </a:rPr>
                        <a:t>BBLKP31</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 VENTIFLOW Dual Core Cot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4338707"/>
                  </a:ext>
                </a:extLst>
              </a:tr>
              <a:tr h="197382">
                <a:tc>
                  <a:txBody>
                    <a:bodyPr/>
                    <a:lstStyle/>
                    <a:p>
                      <a:pPr algn="ctr" fontAlgn="b"/>
                      <a:r>
                        <a:rPr lang="en-GB" sz="1000" b="0" i="0" u="none" strike="noStrike">
                          <a:solidFill>
                            <a:schemeClr val="tx1"/>
                          </a:solidFill>
                          <a:effectLst/>
                          <a:latin typeface="Calibri" panose="020F0502020204030204" pitchFamily="34" charset="0"/>
                        </a:rPr>
                        <a:t>BBLKP32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VENTIFLOW Dual Core Cot Bed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363744"/>
                  </a:ext>
                </a:extLst>
              </a:tr>
              <a:tr h="197382">
                <a:tc>
                  <a:txBody>
                    <a:bodyPr/>
                    <a:lstStyle/>
                    <a:p>
                      <a:pPr algn="ctr" fontAlgn="b"/>
                      <a:r>
                        <a:rPr lang="en-GB" sz="1000" b="0" i="0" u="none" strike="noStrike" dirty="0">
                          <a:solidFill>
                            <a:schemeClr val="tx1"/>
                          </a:solidFill>
                          <a:effectLst/>
                          <a:latin typeface="Calibri" panose="020F0502020204030204" pitchFamily="34" charset="0"/>
                        </a:rPr>
                        <a:t>BBLKVB120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Total </a:t>
                      </a:r>
                      <a:r>
                        <a:rPr lang="en-GB" sz="1000" b="0" i="0" u="none" strike="noStrike" dirty="0" err="1">
                          <a:solidFill>
                            <a:schemeClr val="tx1"/>
                          </a:solidFill>
                          <a:effectLst/>
                          <a:latin typeface="Calibri" panose="020F0502020204030204" pitchFamily="34" charset="0"/>
                        </a:rPr>
                        <a:t>Cair</a:t>
                      </a:r>
                      <a:r>
                        <a:rPr lang="en-GB" sz="1000" b="0" i="0" u="none" strike="noStrike" dirty="0">
                          <a:solidFill>
                            <a:schemeClr val="tx1"/>
                          </a:solidFill>
                          <a:effectLst/>
                          <a:latin typeface="Calibri" panose="020F0502020204030204" pitchFamily="34" charset="0"/>
                        </a:rPr>
                        <a:t> </a:t>
                      </a:r>
                      <a:r>
                        <a:rPr lang="en-GB" sz="1000" b="0" i="0" u="none" strike="noStrike" dirty="0" err="1">
                          <a:solidFill>
                            <a:schemeClr val="tx1"/>
                          </a:solidFill>
                          <a:effectLst/>
                          <a:latin typeface="Calibri" panose="020F0502020204030204" pitchFamily="34" charset="0"/>
                        </a:rPr>
                        <a:t>HygienaCore</a:t>
                      </a:r>
                      <a:r>
                        <a:rPr lang="en-GB" sz="1000" b="0" i="0" u="none" strike="noStrike" dirty="0">
                          <a:solidFill>
                            <a:schemeClr val="tx1"/>
                          </a:solidFill>
                          <a:effectLst/>
                          <a:latin typeface="Calibri" panose="020F0502020204030204" pitchFamily="34" charset="0"/>
                        </a:rPr>
                        <a:t> Cot Mattress with </a:t>
                      </a:r>
                      <a:r>
                        <a:rPr lang="en-GB" sz="1000" b="0" i="0" u="none" strike="noStrike" dirty="0" err="1">
                          <a:solidFill>
                            <a:schemeClr val="tx1"/>
                          </a:solidFill>
                          <a:effectLst/>
                          <a:latin typeface="Calibri" panose="020F0502020204030204" pitchFamily="34" charset="0"/>
                        </a:rPr>
                        <a:t>Viroblock</a:t>
                      </a:r>
                      <a:endParaRPr lang="en-GB" sz="1000" b="0" i="0" u="none" strike="noStrike" dirty="0">
                        <a:solidFill>
                          <a:schemeClr val="tx1"/>
                        </a:solidFill>
                        <a:effectLst/>
                        <a:latin typeface="Calibri" panose="020F0502020204030204" pitchFamily="34" charset="0"/>
                      </a:endParaRP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124654"/>
                  </a:ext>
                </a:extLst>
              </a:tr>
              <a:tr h="197382">
                <a:tc>
                  <a:txBody>
                    <a:bodyPr/>
                    <a:lstStyle/>
                    <a:p>
                      <a:pPr algn="ctr" fontAlgn="b"/>
                      <a:r>
                        <a:rPr lang="en-GB" sz="1000" b="0" i="0" u="none" strike="noStrike" dirty="0">
                          <a:solidFill>
                            <a:schemeClr val="tx1"/>
                          </a:solidFill>
                          <a:effectLst/>
                          <a:latin typeface="Calibri" panose="020F0502020204030204" pitchFamily="34" charset="0"/>
                        </a:rPr>
                        <a:t>BBLKVB140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Total </a:t>
                      </a:r>
                      <a:r>
                        <a:rPr lang="en-GB" sz="1000" b="0" i="0" u="none" strike="noStrike" dirty="0" err="1">
                          <a:solidFill>
                            <a:schemeClr val="tx1"/>
                          </a:solidFill>
                          <a:effectLst/>
                          <a:latin typeface="Calibri" panose="020F0502020204030204" pitchFamily="34" charset="0"/>
                        </a:rPr>
                        <a:t>Cair</a:t>
                      </a:r>
                      <a:r>
                        <a:rPr lang="en-GB" sz="1000" b="0" i="0" u="none" strike="noStrike" dirty="0">
                          <a:solidFill>
                            <a:schemeClr val="tx1"/>
                          </a:solidFill>
                          <a:effectLst/>
                          <a:latin typeface="Calibri" panose="020F0502020204030204" pitchFamily="34" charset="0"/>
                        </a:rPr>
                        <a:t> </a:t>
                      </a:r>
                      <a:r>
                        <a:rPr lang="en-GB" sz="1000" b="0" i="0" u="none" strike="noStrike" dirty="0" err="1">
                          <a:solidFill>
                            <a:schemeClr val="tx1"/>
                          </a:solidFill>
                          <a:effectLst/>
                          <a:latin typeface="Calibri" panose="020F0502020204030204" pitchFamily="34" charset="0"/>
                        </a:rPr>
                        <a:t>HygienaCore</a:t>
                      </a:r>
                      <a:r>
                        <a:rPr lang="en-GB" sz="1000" b="0" i="0" u="none" strike="noStrike" dirty="0">
                          <a:solidFill>
                            <a:schemeClr val="tx1"/>
                          </a:solidFill>
                          <a:effectLst/>
                          <a:latin typeface="Calibri" panose="020F0502020204030204" pitchFamily="34" charset="0"/>
                        </a:rPr>
                        <a:t> Cotbed Mattress with </a:t>
                      </a:r>
                      <a:r>
                        <a:rPr lang="en-GB" sz="1000" b="0" i="0" u="none" strike="noStrike" dirty="0" err="1">
                          <a:solidFill>
                            <a:schemeClr val="tx1"/>
                          </a:solidFill>
                          <a:effectLst/>
                          <a:latin typeface="Calibri" panose="020F0502020204030204" pitchFamily="34" charset="0"/>
                        </a:rPr>
                        <a:t>Viroblock</a:t>
                      </a:r>
                      <a:endParaRPr lang="en-GB" sz="1000" b="0" i="0" u="none" strike="noStrike" dirty="0">
                        <a:solidFill>
                          <a:schemeClr val="tx1"/>
                        </a:solidFill>
                        <a:effectLst/>
                        <a:latin typeface="Calibri" panose="020F0502020204030204" pitchFamily="34" charset="0"/>
                      </a:endParaRP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1297471"/>
                  </a:ext>
                </a:extLst>
              </a:tr>
              <a:tr h="197382">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605497"/>
                  </a:ext>
                </a:extLst>
              </a:tr>
              <a:tr h="197382">
                <a:tc>
                  <a:txBody>
                    <a:bodyPr/>
                    <a:lstStyle/>
                    <a:p>
                      <a:pPr algn="ctr" fontAlgn="b"/>
                      <a:r>
                        <a:rPr lang="en-GB" sz="1000" b="1" i="0" u="sng" strike="noStrike">
                          <a:solidFill>
                            <a:srgbClr val="000000"/>
                          </a:solidFill>
                          <a:effectLst/>
                          <a:latin typeface="Calibri" panose="020F0502020204030204" pitchFamily="34" charset="0"/>
                        </a:rPr>
                        <a:t>Special Purchases / Closeout</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720377"/>
                  </a:ext>
                </a:extLst>
              </a:tr>
              <a:tr h="197382">
                <a:tc>
                  <a:txBody>
                    <a:bodyPr/>
                    <a:lstStyle/>
                    <a:p>
                      <a:pPr algn="ctr" fontAlgn="b"/>
                      <a:r>
                        <a:rPr lang="en-GB" sz="1000" b="0" i="0" u="none" strike="noStrike" dirty="0">
                          <a:solidFill>
                            <a:schemeClr val="tx1"/>
                          </a:solidFill>
                          <a:effectLst/>
                          <a:latin typeface="Calibri" panose="020F0502020204030204" pitchFamily="34" charset="0"/>
                        </a:rPr>
                        <a:t>BBLK31</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KIDTEX </a:t>
                      </a:r>
                      <a:r>
                        <a:rPr lang="en-GB" sz="1000" b="0" i="0" u="none" strike="noStrike" dirty="0" err="1">
                          <a:solidFill>
                            <a:schemeClr val="tx1"/>
                          </a:solidFill>
                          <a:effectLst/>
                          <a:latin typeface="Calibri" panose="020F0502020204030204" pitchFamily="34" charset="0"/>
                        </a:rPr>
                        <a:t>ECOmfort</a:t>
                      </a:r>
                      <a:r>
                        <a:rPr lang="en-GB" sz="1000" b="0" i="0" u="none" strike="noStrike" dirty="0">
                          <a:solidFill>
                            <a:schemeClr val="tx1"/>
                          </a:solidFill>
                          <a:effectLst/>
                          <a:latin typeface="Calibri" panose="020F0502020204030204" pitchFamily="34" charset="0"/>
                        </a:rPr>
                        <a:t> Spring </a:t>
                      </a:r>
                      <a:r>
                        <a:rPr lang="en-GB" sz="1000" b="0" i="0" u="none" strike="noStrike" dirty="0" err="1">
                          <a:solidFill>
                            <a:schemeClr val="tx1"/>
                          </a:solidFill>
                          <a:effectLst/>
                          <a:latin typeface="Calibri" panose="020F0502020204030204" pitchFamily="34" charset="0"/>
                        </a:rPr>
                        <a:t>CotBed</a:t>
                      </a:r>
                      <a:r>
                        <a:rPr lang="en-GB" sz="1000" b="0" i="0" u="none" strike="noStrike" dirty="0">
                          <a:solidFill>
                            <a:schemeClr val="tx1"/>
                          </a:solidFill>
                          <a:effectLst/>
                          <a:latin typeface="Calibri" panose="020F0502020204030204" pitchFamily="34" charset="0"/>
                        </a:rPr>
                        <a:t> Mattress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04709"/>
                  </a:ext>
                </a:extLst>
              </a:tr>
              <a:tr h="197382">
                <a:tc>
                  <a:txBody>
                    <a:bodyPr/>
                    <a:lstStyle/>
                    <a:p>
                      <a:pPr algn="ctr" fontAlgn="b"/>
                      <a:r>
                        <a:rPr lang="en-GB" sz="1000" b="0" i="0" u="none" strike="noStrike" dirty="0">
                          <a:solidFill>
                            <a:schemeClr val="tx1"/>
                          </a:solidFill>
                          <a:effectLst/>
                          <a:latin typeface="Calibri" panose="020F0502020204030204" pitchFamily="34" charset="0"/>
                        </a:rPr>
                        <a:t>BBLKP600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SUPERIOR Pocket Spring Cot Bed Mattress (M&amp;P Cover)</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7745921"/>
                  </a:ext>
                </a:extLst>
              </a:tr>
            </a:tbl>
          </a:graphicData>
        </a:graphic>
      </p:graphicFrame>
    </p:spTree>
    <p:extLst>
      <p:ext uri="{BB962C8B-B14F-4D97-AF65-F5344CB8AC3E}">
        <p14:creationId xmlns:p14="http://schemas.microsoft.com/office/powerpoint/2010/main" val="3058519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301936" y="95842"/>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Changing Mats – New Design Collection</a:t>
            </a:r>
          </a:p>
        </p:txBody>
      </p:sp>
      <p:sp>
        <p:nvSpPr>
          <p:cNvPr id="17" name="TextBox 16">
            <a:extLst>
              <a:ext uri="{FF2B5EF4-FFF2-40B4-BE49-F238E27FC236}">
                <a16:creationId xmlns:a16="http://schemas.microsoft.com/office/drawing/2014/main" id="{8803E91B-33A3-444D-B8A8-E9529719738D}"/>
              </a:ext>
            </a:extLst>
          </p:cNvPr>
          <p:cNvSpPr txBox="1"/>
          <p:nvPr/>
        </p:nvSpPr>
        <p:spPr>
          <a:xfrm>
            <a:off x="2534489" y="556632"/>
            <a:ext cx="73927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Please see below the new collection for changing mats which will be available on the PVC Medium, Microfibre Medium and Microfibre Large ranges (PVC large – on request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7A967CBC-A1FB-44B2-9C33-609FAFFF1351}"/>
              </a:ext>
            </a:extLst>
          </p:cNvPr>
          <p:cNvPicPr>
            <a:picLocks noChangeAspect="1"/>
          </p:cNvPicPr>
          <p:nvPr/>
        </p:nvPicPr>
        <p:blipFill rotWithShape="1">
          <a:blip r:embed="rId2"/>
          <a:srcRect l="47122" t="66698" r="42942" b="8908"/>
          <a:stretch/>
        </p:blipFill>
        <p:spPr>
          <a:xfrm>
            <a:off x="9236" y="6115501"/>
            <a:ext cx="552505" cy="759167"/>
          </a:xfrm>
          <a:prstGeom prst="rect">
            <a:avLst/>
          </a:prstGeom>
        </p:spPr>
      </p:pic>
      <p:pic>
        <p:nvPicPr>
          <p:cNvPr id="64" name="Picture 2" descr="Copyright Symbol - Free shapes icons">
            <a:extLst>
              <a:ext uri="{FF2B5EF4-FFF2-40B4-BE49-F238E27FC236}">
                <a16:creationId xmlns:a16="http://schemas.microsoft.com/office/drawing/2014/main" id="{C49EBC45-9BEE-4C8D-8A8D-DAC079512E99}"/>
              </a:ext>
            </a:extLst>
          </p:cNvPr>
          <p:cNvPicPr>
            <a:picLocks noChangeAspect="1" noChangeArrowheads="1"/>
          </p:cNvPicPr>
          <p:nvPr/>
        </p:nvPicPr>
        <p:blipFill rotWithShape="1">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l="22904" r="24638"/>
          <a:stretch/>
        </p:blipFill>
        <p:spPr bwMode="auto">
          <a:xfrm flipV="1">
            <a:off x="495464" y="1141137"/>
            <a:ext cx="196201" cy="185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lighter, case&#10;&#10;Description automatically generated">
            <a:extLst>
              <a:ext uri="{FF2B5EF4-FFF2-40B4-BE49-F238E27FC236}">
                <a16:creationId xmlns:a16="http://schemas.microsoft.com/office/drawing/2014/main" id="{699673BF-65DA-485F-AC50-85B0D402D41F}"/>
              </a:ext>
            </a:extLst>
          </p:cNvPr>
          <p:cNvPicPr>
            <a:picLocks noChangeAspect="1"/>
          </p:cNvPicPr>
          <p:nvPr/>
        </p:nvPicPr>
        <p:blipFill rotWithShape="1">
          <a:blip r:embed="rId4">
            <a:extLst>
              <a:ext uri="{28A0092B-C50C-407E-A947-70E740481C1C}">
                <a14:useLocalDpi xmlns:a14="http://schemas.microsoft.com/office/drawing/2010/main" val="0"/>
              </a:ext>
            </a:extLst>
          </a:blip>
          <a:srcRect l="23936" t="7936" r="21757" b="12858"/>
          <a:stretch/>
        </p:blipFill>
        <p:spPr>
          <a:xfrm>
            <a:off x="2392682" y="972130"/>
            <a:ext cx="3836448" cy="5595335"/>
          </a:xfrm>
          <a:prstGeom prst="rect">
            <a:avLst/>
          </a:prstGeom>
        </p:spPr>
      </p:pic>
      <p:pic>
        <p:nvPicPr>
          <p:cNvPr id="6" name="Picture 5">
            <a:extLst>
              <a:ext uri="{FF2B5EF4-FFF2-40B4-BE49-F238E27FC236}">
                <a16:creationId xmlns:a16="http://schemas.microsoft.com/office/drawing/2014/main" id="{A50254A4-1D35-47D7-970C-A271406F9DCC}"/>
              </a:ext>
            </a:extLst>
          </p:cNvPr>
          <p:cNvPicPr>
            <a:picLocks noChangeAspect="1"/>
          </p:cNvPicPr>
          <p:nvPr/>
        </p:nvPicPr>
        <p:blipFill rotWithShape="1">
          <a:blip r:embed="rId5">
            <a:extLst>
              <a:ext uri="{28A0092B-C50C-407E-A947-70E740481C1C}">
                <a14:useLocalDpi xmlns:a14="http://schemas.microsoft.com/office/drawing/2010/main" val="0"/>
              </a:ext>
            </a:extLst>
          </a:blip>
          <a:srcRect l="25080" t="8818" r="26260" b="12363"/>
          <a:stretch/>
        </p:blipFill>
        <p:spPr>
          <a:xfrm>
            <a:off x="6033864" y="1077752"/>
            <a:ext cx="3413069" cy="5528499"/>
          </a:xfrm>
          <a:prstGeom prst="rect">
            <a:avLst/>
          </a:prstGeom>
        </p:spPr>
      </p:pic>
      <p:pic>
        <p:nvPicPr>
          <p:cNvPr id="19" name="Picture 18">
            <a:extLst>
              <a:ext uri="{FF2B5EF4-FFF2-40B4-BE49-F238E27FC236}">
                <a16:creationId xmlns:a16="http://schemas.microsoft.com/office/drawing/2014/main" id="{EFE9EADA-528E-475B-BF69-A3F120DFD2EE}"/>
              </a:ext>
            </a:extLst>
          </p:cNvPr>
          <p:cNvPicPr>
            <a:picLocks noChangeAspect="1"/>
          </p:cNvPicPr>
          <p:nvPr/>
        </p:nvPicPr>
        <p:blipFill rotWithShape="1">
          <a:blip r:embed="rId6">
            <a:clrChange>
              <a:clrFrom>
                <a:srgbClr val="FFFFFF"/>
              </a:clrFrom>
              <a:clrTo>
                <a:srgbClr val="FFFFFF">
                  <a:alpha val="0"/>
                </a:srgbClr>
              </a:clrTo>
            </a:clrChange>
          </a:blip>
          <a:srcRect l="11552" t="20624" r="12393" b="23947"/>
          <a:stretch/>
        </p:blipFill>
        <p:spPr>
          <a:xfrm>
            <a:off x="319627" y="251749"/>
            <a:ext cx="1895501" cy="918774"/>
          </a:xfrm>
          <a:prstGeom prst="rect">
            <a:avLst/>
          </a:prstGeom>
        </p:spPr>
      </p:pic>
      <p:sp>
        <p:nvSpPr>
          <p:cNvPr id="41" name="TextBox 40">
            <a:extLst>
              <a:ext uri="{FF2B5EF4-FFF2-40B4-BE49-F238E27FC236}">
                <a16:creationId xmlns:a16="http://schemas.microsoft.com/office/drawing/2014/main" id="{A22548E2-D5F9-4A0B-89AA-49284CE87069}"/>
              </a:ext>
            </a:extLst>
          </p:cNvPr>
          <p:cNvSpPr txBox="1"/>
          <p:nvPr/>
        </p:nvSpPr>
        <p:spPr>
          <a:xfrm>
            <a:off x="434501" y="1141562"/>
            <a:ext cx="18955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opyright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From Product UK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All rights reserved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A8E2E559-4BF9-439F-8ABE-B0EB426CC713}"/>
              </a:ext>
            </a:extLst>
          </p:cNvPr>
          <p:cNvGrpSpPr/>
          <p:nvPr/>
        </p:nvGrpSpPr>
        <p:grpSpPr>
          <a:xfrm>
            <a:off x="3193920" y="3431970"/>
            <a:ext cx="2107971" cy="440739"/>
            <a:chOff x="-273321" y="2728589"/>
            <a:chExt cx="2107971" cy="440739"/>
          </a:xfrm>
        </p:grpSpPr>
        <p:sp>
          <p:nvSpPr>
            <p:cNvPr id="74" name="TextBox 73">
              <a:extLst>
                <a:ext uri="{FF2B5EF4-FFF2-40B4-BE49-F238E27FC236}">
                  <a16:creationId xmlns:a16="http://schemas.microsoft.com/office/drawing/2014/main" id="{33471913-0774-4CA0-A32A-E70D4B6E7AE0}"/>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5" name="Picture 2" descr="Copyright Symbol - Free shapes icons">
              <a:extLst>
                <a:ext uri="{FF2B5EF4-FFF2-40B4-BE49-F238E27FC236}">
                  <a16:creationId xmlns:a16="http://schemas.microsoft.com/office/drawing/2014/main" id="{2FC62A6F-EA6C-450D-A5D8-6CF12914F7E9}"/>
                </a:ext>
              </a:extLst>
            </p:cNvPr>
            <p:cNvPicPr>
              <a:picLocks noChangeAspect="1" noChangeArrowheads="1"/>
            </p:cNvPicPr>
            <p:nvPr/>
          </p:nvPicPr>
          <p:blipFill rotWithShape="1">
            <a:blip r:embed="rId3">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412AEE8E-977B-4506-9290-B20EB71BC19B}"/>
              </a:ext>
            </a:extLst>
          </p:cNvPr>
          <p:cNvGrpSpPr/>
          <p:nvPr/>
        </p:nvGrpSpPr>
        <p:grpSpPr>
          <a:xfrm>
            <a:off x="6859105" y="3437050"/>
            <a:ext cx="2107971" cy="440739"/>
            <a:chOff x="-273321" y="2728589"/>
            <a:chExt cx="2107971" cy="440739"/>
          </a:xfrm>
        </p:grpSpPr>
        <p:sp>
          <p:nvSpPr>
            <p:cNvPr id="71" name="TextBox 70">
              <a:extLst>
                <a:ext uri="{FF2B5EF4-FFF2-40B4-BE49-F238E27FC236}">
                  <a16:creationId xmlns:a16="http://schemas.microsoft.com/office/drawing/2014/main" id="{23496C4D-1557-4F30-A817-A59097F14593}"/>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2" name="Picture 2" descr="Copyright Symbol - Free shapes icons">
              <a:extLst>
                <a:ext uri="{FF2B5EF4-FFF2-40B4-BE49-F238E27FC236}">
                  <a16:creationId xmlns:a16="http://schemas.microsoft.com/office/drawing/2014/main" id="{F948ACEA-8C05-4ED4-A617-A9D846F8D707}"/>
                </a:ext>
              </a:extLst>
            </p:cNvPr>
            <p:cNvPicPr>
              <a:picLocks noChangeAspect="1" noChangeArrowheads="1"/>
            </p:cNvPicPr>
            <p:nvPr/>
          </p:nvPicPr>
          <p:blipFill rotWithShape="1">
            <a:blip r:embed="rId3">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A picture containing indoor, window, bed, bedclothes&#10;&#10;Description automatically generated">
            <a:extLst>
              <a:ext uri="{FF2B5EF4-FFF2-40B4-BE49-F238E27FC236}">
                <a16:creationId xmlns:a16="http://schemas.microsoft.com/office/drawing/2014/main" id="{C9BB3987-5EAE-42F0-8F79-1DAC72380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1" y="2057575"/>
            <a:ext cx="2445337" cy="1630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indoor, window&#10;&#10;Description automatically generated">
            <a:extLst>
              <a:ext uri="{FF2B5EF4-FFF2-40B4-BE49-F238E27FC236}">
                <a16:creationId xmlns:a16="http://schemas.microsoft.com/office/drawing/2014/main" id="{88F3CF5E-2D64-4763-BFCD-5CE6B4FED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2445" y="2025104"/>
            <a:ext cx="2423751" cy="1615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3" name="TextBox 62">
            <a:extLst>
              <a:ext uri="{FF2B5EF4-FFF2-40B4-BE49-F238E27FC236}">
                <a16:creationId xmlns:a16="http://schemas.microsoft.com/office/drawing/2014/main" id="{8FB6BC95-FD21-4022-80A7-8F11429DD8B6}"/>
              </a:ext>
            </a:extLst>
          </p:cNvPr>
          <p:cNvSpPr txBox="1"/>
          <p:nvPr/>
        </p:nvSpPr>
        <p:spPr>
          <a:xfrm>
            <a:off x="9512535" y="3743900"/>
            <a:ext cx="16606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Plain White With Quilting</a:t>
            </a:r>
          </a:p>
        </p:txBody>
      </p:sp>
      <p:sp>
        <p:nvSpPr>
          <p:cNvPr id="62" name="TextBox 61">
            <a:extLst>
              <a:ext uri="{FF2B5EF4-FFF2-40B4-BE49-F238E27FC236}">
                <a16:creationId xmlns:a16="http://schemas.microsoft.com/office/drawing/2014/main" id="{08B9A1DD-5ABD-48F4-A82F-51112408C8C4}"/>
              </a:ext>
            </a:extLst>
          </p:cNvPr>
          <p:cNvSpPr txBox="1"/>
          <p:nvPr/>
        </p:nvSpPr>
        <p:spPr>
          <a:xfrm>
            <a:off x="1604002" y="3726585"/>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Plain White</a:t>
            </a:r>
          </a:p>
        </p:txBody>
      </p:sp>
      <p:sp>
        <p:nvSpPr>
          <p:cNvPr id="24" name="TextBox 23">
            <a:extLst>
              <a:ext uri="{FF2B5EF4-FFF2-40B4-BE49-F238E27FC236}">
                <a16:creationId xmlns:a16="http://schemas.microsoft.com/office/drawing/2014/main" id="{4ADF8ECC-9E22-4BBB-AE70-E7845577A6E0}"/>
              </a:ext>
            </a:extLst>
          </p:cNvPr>
          <p:cNvSpPr txBox="1"/>
          <p:nvPr/>
        </p:nvSpPr>
        <p:spPr>
          <a:xfrm>
            <a:off x="1608232" y="3906788"/>
            <a:ext cx="7605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Calibri" panose="020F0502020204030204"/>
                <a:ea typeface="+mn-ea"/>
                <a:cs typeface="+mn-cs"/>
              </a:rPr>
              <a:t>SRP £7.00</a:t>
            </a:r>
          </a:p>
        </p:txBody>
      </p:sp>
      <p:sp>
        <p:nvSpPr>
          <p:cNvPr id="32" name="TextBox 31">
            <a:extLst>
              <a:ext uri="{FF2B5EF4-FFF2-40B4-BE49-F238E27FC236}">
                <a16:creationId xmlns:a16="http://schemas.microsoft.com/office/drawing/2014/main" id="{261E6417-731A-413D-953A-E7FA74438EAE}"/>
              </a:ext>
            </a:extLst>
          </p:cNvPr>
          <p:cNvSpPr txBox="1"/>
          <p:nvPr/>
        </p:nvSpPr>
        <p:spPr>
          <a:xfrm>
            <a:off x="9911564" y="3906787"/>
            <a:ext cx="7605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Calibri" panose="020F0502020204030204"/>
                <a:ea typeface="+mn-ea"/>
                <a:cs typeface="+mn-cs"/>
              </a:rPr>
              <a:t>SRP £</a:t>
            </a:r>
            <a:r>
              <a:rPr lang="en-GB" sz="1000" b="1" dirty="0">
                <a:solidFill>
                  <a:srgbClr val="FF0000"/>
                </a:solidFill>
                <a:latin typeface="Calibri" panose="020F0502020204030204"/>
              </a:rPr>
              <a:t>9</a:t>
            </a:r>
            <a:r>
              <a:rPr kumimoji="0" lang="en-GB" sz="1000" b="1" i="0" u="none" strike="noStrike" kern="1200" cap="none" spc="0" normalizeH="0" baseline="0" noProof="0" dirty="0">
                <a:ln>
                  <a:noFill/>
                </a:ln>
                <a:solidFill>
                  <a:srgbClr val="FF0000"/>
                </a:solidFill>
                <a:effectLst/>
                <a:uLnTx/>
                <a:uFillTx/>
                <a:latin typeface="Calibri" panose="020F0502020204030204"/>
                <a:ea typeface="+mn-ea"/>
                <a:cs typeface="+mn-cs"/>
              </a:rPr>
              <a:t>.00</a:t>
            </a:r>
          </a:p>
        </p:txBody>
      </p:sp>
    </p:spTree>
    <p:extLst>
      <p:ext uri="{BB962C8B-B14F-4D97-AF65-F5344CB8AC3E}">
        <p14:creationId xmlns:p14="http://schemas.microsoft.com/office/powerpoint/2010/main" val="1578311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301936" y="95842"/>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Changing Mats – New Design Collection</a:t>
            </a:r>
          </a:p>
        </p:txBody>
      </p:sp>
      <p:sp>
        <p:nvSpPr>
          <p:cNvPr id="17" name="TextBox 16">
            <a:extLst>
              <a:ext uri="{FF2B5EF4-FFF2-40B4-BE49-F238E27FC236}">
                <a16:creationId xmlns:a16="http://schemas.microsoft.com/office/drawing/2014/main" id="{8803E91B-33A3-444D-B8A8-E9529719738D}"/>
              </a:ext>
            </a:extLst>
          </p:cNvPr>
          <p:cNvSpPr txBox="1"/>
          <p:nvPr/>
        </p:nvSpPr>
        <p:spPr>
          <a:xfrm>
            <a:off x="2534489" y="556632"/>
            <a:ext cx="73927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Please see below the new collection for changing mats which will be available on the PVC Medium, Microfibre Medium and Microfibre Large ranges (PVC large – on request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FE9EADA-528E-475B-BF69-A3F120DFD2EE}"/>
              </a:ext>
            </a:extLst>
          </p:cNvPr>
          <p:cNvPicPr>
            <a:picLocks noChangeAspect="1"/>
          </p:cNvPicPr>
          <p:nvPr/>
        </p:nvPicPr>
        <p:blipFill rotWithShape="1">
          <a:blip r:embed="rId2">
            <a:clrChange>
              <a:clrFrom>
                <a:srgbClr val="FFFFFF"/>
              </a:clrFrom>
              <a:clrTo>
                <a:srgbClr val="FFFFFF">
                  <a:alpha val="0"/>
                </a:srgbClr>
              </a:clrTo>
            </a:clrChange>
          </a:blip>
          <a:srcRect l="11552" t="20624" r="12393" b="23947"/>
          <a:stretch/>
        </p:blipFill>
        <p:spPr>
          <a:xfrm>
            <a:off x="319627" y="251749"/>
            <a:ext cx="1895501" cy="918774"/>
          </a:xfrm>
          <a:prstGeom prst="rect">
            <a:avLst/>
          </a:prstGeom>
        </p:spPr>
      </p:pic>
      <p:pic>
        <p:nvPicPr>
          <p:cNvPr id="40" name="Picture 39">
            <a:extLst>
              <a:ext uri="{FF2B5EF4-FFF2-40B4-BE49-F238E27FC236}">
                <a16:creationId xmlns:a16="http://schemas.microsoft.com/office/drawing/2014/main" id="{7A967CBC-A1FB-44B2-9C33-609FAFFF1351}"/>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
        <p:nvSpPr>
          <p:cNvPr id="41" name="TextBox 40">
            <a:extLst>
              <a:ext uri="{FF2B5EF4-FFF2-40B4-BE49-F238E27FC236}">
                <a16:creationId xmlns:a16="http://schemas.microsoft.com/office/drawing/2014/main" id="{A22548E2-D5F9-4A0B-89AA-49284CE87069}"/>
              </a:ext>
            </a:extLst>
          </p:cNvPr>
          <p:cNvSpPr txBox="1"/>
          <p:nvPr/>
        </p:nvSpPr>
        <p:spPr>
          <a:xfrm>
            <a:off x="434501" y="1141562"/>
            <a:ext cx="18955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opyright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From Product UK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All rights reserved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Picture 2" descr="Copyright Symbol - Free shapes icons">
            <a:extLst>
              <a:ext uri="{FF2B5EF4-FFF2-40B4-BE49-F238E27FC236}">
                <a16:creationId xmlns:a16="http://schemas.microsoft.com/office/drawing/2014/main" id="{C49EBC45-9BEE-4C8D-8A8D-DAC079512E99}"/>
              </a:ext>
            </a:extLst>
          </p:cNvPr>
          <p:cNvPicPr>
            <a:picLocks noChangeAspect="1" noChangeArrowheads="1"/>
          </p:cNvPicPr>
          <p:nvPr/>
        </p:nvPicPr>
        <p:blipFill rotWithShape="1">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l="22904" r="24638"/>
          <a:stretch/>
        </p:blipFill>
        <p:spPr bwMode="auto">
          <a:xfrm flipV="1">
            <a:off x="495464" y="1141137"/>
            <a:ext cx="196201" cy="18509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8B9A1DD-5ABD-48F4-A82F-51112408C8C4}"/>
              </a:ext>
            </a:extLst>
          </p:cNvPr>
          <p:cNvSpPr txBox="1"/>
          <p:nvPr/>
        </p:nvSpPr>
        <p:spPr>
          <a:xfrm>
            <a:off x="1250965" y="6203141"/>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black"/>
                </a:solidFill>
                <a:latin typeface="Calibri" panose="020F0502020204030204"/>
              </a:rPr>
              <a:t>Pads ‘n’ Paws</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3" name="TextBox 62">
            <a:extLst>
              <a:ext uri="{FF2B5EF4-FFF2-40B4-BE49-F238E27FC236}">
                <a16:creationId xmlns:a16="http://schemas.microsoft.com/office/drawing/2014/main" id="{8FB6BC95-FD21-4022-80A7-8F11429DD8B6}"/>
              </a:ext>
            </a:extLst>
          </p:cNvPr>
          <p:cNvSpPr txBox="1"/>
          <p:nvPr/>
        </p:nvSpPr>
        <p:spPr>
          <a:xfrm>
            <a:off x="4276125" y="5904401"/>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black"/>
                </a:solidFill>
                <a:latin typeface="Calibri" panose="020F0502020204030204"/>
              </a:rPr>
              <a:t>Big World (B)</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5" name="TextBox 64">
            <a:extLst>
              <a:ext uri="{FF2B5EF4-FFF2-40B4-BE49-F238E27FC236}">
                <a16:creationId xmlns:a16="http://schemas.microsoft.com/office/drawing/2014/main" id="{05D58EE3-505C-4B5D-A6A4-F3A7EF5A86DC}"/>
              </a:ext>
            </a:extLst>
          </p:cNvPr>
          <p:cNvSpPr txBox="1"/>
          <p:nvPr/>
        </p:nvSpPr>
        <p:spPr>
          <a:xfrm>
            <a:off x="7261706" y="5894899"/>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Big World (P)</a:t>
            </a:r>
          </a:p>
        </p:txBody>
      </p:sp>
      <p:sp>
        <p:nvSpPr>
          <p:cNvPr id="66" name="TextBox 65">
            <a:extLst>
              <a:ext uri="{FF2B5EF4-FFF2-40B4-BE49-F238E27FC236}">
                <a16:creationId xmlns:a16="http://schemas.microsoft.com/office/drawing/2014/main" id="{F401A6F1-25F3-4ADC-86FB-A04A283C8D71}"/>
              </a:ext>
            </a:extLst>
          </p:cNvPr>
          <p:cNvSpPr txBox="1"/>
          <p:nvPr/>
        </p:nvSpPr>
        <p:spPr>
          <a:xfrm>
            <a:off x="10389709" y="6087725"/>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Bamboo Baby</a:t>
            </a:r>
          </a:p>
        </p:txBody>
      </p:sp>
      <p:pic>
        <p:nvPicPr>
          <p:cNvPr id="4" name="Picture 3" descr="A picture containing furniture, wardrobe, chest of drawers&#10;&#10;Description automatically generated">
            <a:extLst>
              <a:ext uri="{FF2B5EF4-FFF2-40B4-BE49-F238E27FC236}">
                <a16:creationId xmlns:a16="http://schemas.microsoft.com/office/drawing/2014/main" id="{E4046AEB-9932-4F1E-AD5D-1FB76AB4AAF3}"/>
              </a:ext>
            </a:extLst>
          </p:cNvPr>
          <p:cNvPicPr>
            <a:picLocks noChangeAspect="1"/>
          </p:cNvPicPr>
          <p:nvPr/>
        </p:nvPicPr>
        <p:blipFill rotWithShape="1">
          <a:blip r:embed="rId5">
            <a:clrChange>
              <a:clrFrom>
                <a:srgbClr val="0D0B10"/>
              </a:clrFrom>
              <a:clrTo>
                <a:srgbClr val="0D0B10">
                  <a:alpha val="0"/>
                </a:srgbClr>
              </a:clrTo>
            </a:clrChange>
            <a:extLst>
              <a:ext uri="{28A0092B-C50C-407E-A947-70E740481C1C}">
                <a14:useLocalDpi xmlns:a14="http://schemas.microsoft.com/office/drawing/2010/main" val="0"/>
              </a:ext>
            </a:extLst>
          </a:blip>
          <a:srcRect l="14548" t="9003" r="10356" b="3451"/>
          <a:stretch/>
        </p:blipFill>
        <p:spPr>
          <a:xfrm>
            <a:off x="166339" y="1440780"/>
            <a:ext cx="2956039" cy="4824626"/>
          </a:xfrm>
          <a:prstGeom prst="rect">
            <a:avLst/>
          </a:prstGeom>
        </p:spPr>
      </p:pic>
      <p:grpSp>
        <p:nvGrpSpPr>
          <p:cNvPr id="24" name="Group 23">
            <a:extLst>
              <a:ext uri="{FF2B5EF4-FFF2-40B4-BE49-F238E27FC236}">
                <a16:creationId xmlns:a16="http://schemas.microsoft.com/office/drawing/2014/main" id="{CDF87EB8-883A-41C8-8948-F66B06C36488}"/>
              </a:ext>
            </a:extLst>
          </p:cNvPr>
          <p:cNvGrpSpPr/>
          <p:nvPr/>
        </p:nvGrpSpPr>
        <p:grpSpPr>
          <a:xfrm>
            <a:off x="764942" y="3593858"/>
            <a:ext cx="2107971" cy="440739"/>
            <a:chOff x="-273321" y="2728589"/>
            <a:chExt cx="2107971" cy="440739"/>
          </a:xfrm>
        </p:grpSpPr>
        <p:sp>
          <p:nvSpPr>
            <p:cNvPr id="42" name="TextBox 41">
              <a:extLst>
                <a:ext uri="{FF2B5EF4-FFF2-40B4-BE49-F238E27FC236}">
                  <a16:creationId xmlns:a16="http://schemas.microsoft.com/office/drawing/2014/main" id="{A6E15331-9126-4A04-BD09-E661406A4285}"/>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1026" name="Picture 2" descr="Copyright Symbol - Free shapes icons">
              <a:extLst>
                <a:ext uri="{FF2B5EF4-FFF2-40B4-BE49-F238E27FC236}">
                  <a16:creationId xmlns:a16="http://schemas.microsoft.com/office/drawing/2014/main" id="{258A4BFB-B09A-4ACA-A3C1-F557D4FE99FA}"/>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picture containing text, stationary, envelope&#10;&#10;Description automatically generated">
            <a:extLst>
              <a:ext uri="{FF2B5EF4-FFF2-40B4-BE49-F238E27FC236}">
                <a16:creationId xmlns:a16="http://schemas.microsoft.com/office/drawing/2014/main" id="{0C6973CB-EBF8-4331-BFDA-52AFCEA8CD7D}"/>
              </a:ext>
            </a:extLst>
          </p:cNvPr>
          <p:cNvPicPr>
            <a:picLocks noChangeAspect="1"/>
          </p:cNvPicPr>
          <p:nvPr/>
        </p:nvPicPr>
        <p:blipFill rotWithShape="1">
          <a:blip r:embed="rId6">
            <a:clrChange>
              <a:clrFrom>
                <a:srgbClr val="0D0B10"/>
              </a:clrFrom>
              <a:clrTo>
                <a:srgbClr val="0D0B10">
                  <a:alpha val="0"/>
                </a:srgbClr>
              </a:clrTo>
            </a:clrChange>
            <a:extLst>
              <a:ext uri="{28A0092B-C50C-407E-A947-70E740481C1C}">
                <a14:useLocalDpi xmlns:a14="http://schemas.microsoft.com/office/drawing/2010/main" val="0"/>
              </a:ext>
            </a:extLst>
          </a:blip>
          <a:srcRect l="14548" t="8117" r="10356" b="4466"/>
          <a:stretch/>
        </p:blipFill>
        <p:spPr>
          <a:xfrm>
            <a:off x="3122377" y="1077260"/>
            <a:ext cx="2956039" cy="4817492"/>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CC20247-2F7A-4205-BA3D-E05C83B86D95}"/>
              </a:ext>
            </a:extLst>
          </p:cNvPr>
          <p:cNvPicPr>
            <a:picLocks noChangeAspect="1"/>
          </p:cNvPicPr>
          <p:nvPr/>
        </p:nvPicPr>
        <p:blipFill rotWithShape="1">
          <a:blip r:embed="rId7">
            <a:clrChange>
              <a:clrFrom>
                <a:srgbClr val="0D0B10"/>
              </a:clrFrom>
              <a:clrTo>
                <a:srgbClr val="0D0B10">
                  <a:alpha val="0"/>
                </a:srgbClr>
              </a:clrTo>
            </a:clrChange>
            <a:extLst>
              <a:ext uri="{28A0092B-C50C-407E-A947-70E740481C1C}">
                <a14:useLocalDpi xmlns:a14="http://schemas.microsoft.com/office/drawing/2010/main" val="0"/>
              </a:ext>
            </a:extLst>
          </a:blip>
          <a:srcRect l="14548" t="8117" r="10356" b="3560"/>
          <a:stretch/>
        </p:blipFill>
        <p:spPr>
          <a:xfrm>
            <a:off x="6107959" y="1077261"/>
            <a:ext cx="2997177" cy="4867430"/>
          </a:xfrm>
          <a:prstGeom prst="rect">
            <a:avLst/>
          </a:prstGeom>
        </p:spPr>
      </p:pic>
      <p:pic>
        <p:nvPicPr>
          <p:cNvPr id="13" name="Picture 12" descr="A picture containing text, indoor, green&#10;&#10;Description automatically generated">
            <a:extLst>
              <a:ext uri="{FF2B5EF4-FFF2-40B4-BE49-F238E27FC236}">
                <a16:creationId xmlns:a16="http://schemas.microsoft.com/office/drawing/2014/main" id="{B66221CE-934C-4870-9290-F36D85CC0944}"/>
              </a:ext>
            </a:extLst>
          </p:cNvPr>
          <p:cNvPicPr>
            <a:picLocks noChangeAspect="1"/>
          </p:cNvPicPr>
          <p:nvPr/>
        </p:nvPicPr>
        <p:blipFill rotWithShape="1">
          <a:blip r:embed="rId8">
            <a:clrChange>
              <a:clrFrom>
                <a:srgbClr val="0D0B10"/>
              </a:clrFrom>
              <a:clrTo>
                <a:srgbClr val="0D0B10">
                  <a:alpha val="0"/>
                </a:srgbClr>
              </a:clrTo>
            </a:clrChange>
            <a:extLst>
              <a:ext uri="{28A0092B-C50C-407E-A947-70E740481C1C}">
                <a14:useLocalDpi xmlns:a14="http://schemas.microsoft.com/office/drawing/2010/main" val="0"/>
              </a:ext>
            </a:extLst>
          </a:blip>
          <a:srcRect l="15330" t="7038" r="11729" b="3738"/>
          <a:stretch/>
        </p:blipFill>
        <p:spPr>
          <a:xfrm>
            <a:off x="9177775" y="1238722"/>
            <a:ext cx="2863029" cy="4903047"/>
          </a:xfrm>
          <a:prstGeom prst="rect">
            <a:avLst/>
          </a:prstGeom>
        </p:spPr>
      </p:pic>
      <p:grpSp>
        <p:nvGrpSpPr>
          <p:cNvPr id="34" name="Group 33">
            <a:extLst>
              <a:ext uri="{FF2B5EF4-FFF2-40B4-BE49-F238E27FC236}">
                <a16:creationId xmlns:a16="http://schemas.microsoft.com/office/drawing/2014/main" id="{2C9D77DA-C637-47E8-9223-BC4345A9FDD9}"/>
              </a:ext>
            </a:extLst>
          </p:cNvPr>
          <p:cNvGrpSpPr/>
          <p:nvPr/>
        </p:nvGrpSpPr>
        <p:grpSpPr>
          <a:xfrm>
            <a:off x="3929660" y="3225420"/>
            <a:ext cx="2107971" cy="440739"/>
            <a:chOff x="-273321" y="2728589"/>
            <a:chExt cx="2107971" cy="440739"/>
          </a:xfrm>
        </p:grpSpPr>
        <p:sp>
          <p:nvSpPr>
            <p:cNvPr id="35" name="TextBox 34">
              <a:extLst>
                <a:ext uri="{FF2B5EF4-FFF2-40B4-BE49-F238E27FC236}">
                  <a16:creationId xmlns:a16="http://schemas.microsoft.com/office/drawing/2014/main" id="{DB0FFB56-1BE3-44E7-A8ED-E7B55EE7EA99}"/>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6" name="Picture 2" descr="Copyright Symbol - Free shapes icons">
              <a:extLst>
                <a:ext uri="{FF2B5EF4-FFF2-40B4-BE49-F238E27FC236}">
                  <a16:creationId xmlns:a16="http://schemas.microsoft.com/office/drawing/2014/main" id="{08B9996D-274D-4C92-8AEE-EB2EBC982BFA}"/>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E31C423C-8D7E-4CE4-9BDE-CBE479F87B9C}"/>
              </a:ext>
            </a:extLst>
          </p:cNvPr>
          <p:cNvGrpSpPr/>
          <p:nvPr/>
        </p:nvGrpSpPr>
        <p:grpSpPr>
          <a:xfrm>
            <a:off x="6926490" y="3208630"/>
            <a:ext cx="2107971" cy="440739"/>
            <a:chOff x="-273321" y="2728589"/>
            <a:chExt cx="2107971" cy="440739"/>
          </a:xfrm>
        </p:grpSpPr>
        <p:sp>
          <p:nvSpPr>
            <p:cNvPr id="38" name="TextBox 37">
              <a:extLst>
                <a:ext uri="{FF2B5EF4-FFF2-40B4-BE49-F238E27FC236}">
                  <a16:creationId xmlns:a16="http://schemas.microsoft.com/office/drawing/2014/main" id="{4C6E75C6-E1A5-483A-B1A7-77B3E0E5A678}"/>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9" name="Picture 2" descr="Copyright Symbol - Free shapes icons">
              <a:extLst>
                <a:ext uri="{FF2B5EF4-FFF2-40B4-BE49-F238E27FC236}">
                  <a16:creationId xmlns:a16="http://schemas.microsoft.com/office/drawing/2014/main" id="{99CF1DD4-951D-4D1C-90E7-407297BA093F}"/>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4FF0BA04-5CFD-477F-9A5F-6BA94163B7A0}"/>
              </a:ext>
            </a:extLst>
          </p:cNvPr>
          <p:cNvGrpSpPr/>
          <p:nvPr/>
        </p:nvGrpSpPr>
        <p:grpSpPr>
          <a:xfrm>
            <a:off x="9769279" y="3709274"/>
            <a:ext cx="2107971" cy="440739"/>
            <a:chOff x="-273321" y="2728589"/>
            <a:chExt cx="2107971" cy="440739"/>
          </a:xfrm>
        </p:grpSpPr>
        <p:sp>
          <p:nvSpPr>
            <p:cNvPr id="44" name="TextBox 43">
              <a:extLst>
                <a:ext uri="{FF2B5EF4-FFF2-40B4-BE49-F238E27FC236}">
                  <a16:creationId xmlns:a16="http://schemas.microsoft.com/office/drawing/2014/main" id="{10706FAB-BBCF-4EE6-B29F-FB25AB7A3966}"/>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45" name="Picture 2" descr="Copyright Symbol - Free shapes icons">
              <a:extLst>
                <a:ext uri="{FF2B5EF4-FFF2-40B4-BE49-F238E27FC236}">
                  <a16:creationId xmlns:a16="http://schemas.microsoft.com/office/drawing/2014/main" id="{96C77CD0-2469-46EE-BDAE-3C9799E0E015}"/>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4142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301936" y="95842"/>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Changing Mats – New Design Collection</a:t>
            </a:r>
          </a:p>
        </p:txBody>
      </p:sp>
      <p:sp>
        <p:nvSpPr>
          <p:cNvPr id="17" name="TextBox 16">
            <a:extLst>
              <a:ext uri="{FF2B5EF4-FFF2-40B4-BE49-F238E27FC236}">
                <a16:creationId xmlns:a16="http://schemas.microsoft.com/office/drawing/2014/main" id="{8803E91B-33A3-444D-B8A8-E9529719738D}"/>
              </a:ext>
            </a:extLst>
          </p:cNvPr>
          <p:cNvSpPr txBox="1"/>
          <p:nvPr/>
        </p:nvSpPr>
        <p:spPr>
          <a:xfrm>
            <a:off x="2534489" y="556632"/>
            <a:ext cx="73927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Please see below the new collection for changing mats which will be available on the PVC Medium, Microfibre Medium and Microfibre Large ranges (PVC large – on request only)</a:t>
            </a:r>
          </a:p>
          <a:p>
            <a:pPr marR="0" lvl="0" algn="l"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FE9EADA-528E-475B-BF69-A3F120DFD2EE}"/>
              </a:ext>
            </a:extLst>
          </p:cNvPr>
          <p:cNvPicPr>
            <a:picLocks noChangeAspect="1"/>
          </p:cNvPicPr>
          <p:nvPr/>
        </p:nvPicPr>
        <p:blipFill rotWithShape="1">
          <a:blip r:embed="rId2">
            <a:clrChange>
              <a:clrFrom>
                <a:srgbClr val="FFFFFF"/>
              </a:clrFrom>
              <a:clrTo>
                <a:srgbClr val="FFFFFF">
                  <a:alpha val="0"/>
                </a:srgbClr>
              </a:clrTo>
            </a:clrChange>
          </a:blip>
          <a:srcRect l="11552" t="20624" r="12393" b="23947"/>
          <a:stretch/>
        </p:blipFill>
        <p:spPr>
          <a:xfrm>
            <a:off x="319627" y="251749"/>
            <a:ext cx="1895501" cy="918774"/>
          </a:xfrm>
          <a:prstGeom prst="rect">
            <a:avLst/>
          </a:prstGeom>
        </p:spPr>
      </p:pic>
      <p:pic>
        <p:nvPicPr>
          <p:cNvPr id="40" name="Picture 39">
            <a:extLst>
              <a:ext uri="{FF2B5EF4-FFF2-40B4-BE49-F238E27FC236}">
                <a16:creationId xmlns:a16="http://schemas.microsoft.com/office/drawing/2014/main" id="{7A967CBC-A1FB-44B2-9C33-609FAFFF1351}"/>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
        <p:nvSpPr>
          <p:cNvPr id="41" name="TextBox 40">
            <a:extLst>
              <a:ext uri="{FF2B5EF4-FFF2-40B4-BE49-F238E27FC236}">
                <a16:creationId xmlns:a16="http://schemas.microsoft.com/office/drawing/2014/main" id="{A22548E2-D5F9-4A0B-89AA-49284CE87069}"/>
              </a:ext>
            </a:extLst>
          </p:cNvPr>
          <p:cNvSpPr txBox="1"/>
          <p:nvPr/>
        </p:nvSpPr>
        <p:spPr>
          <a:xfrm>
            <a:off x="434501" y="1141562"/>
            <a:ext cx="18955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opyright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From Product UK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All rights reserved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Picture 2" descr="Copyright Symbol - Free shapes icons">
            <a:extLst>
              <a:ext uri="{FF2B5EF4-FFF2-40B4-BE49-F238E27FC236}">
                <a16:creationId xmlns:a16="http://schemas.microsoft.com/office/drawing/2014/main" id="{C49EBC45-9BEE-4C8D-8A8D-DAC079512E99}"/>
              </a:ext>
            </a:extLst>
          </p:cNvPr>
          <p:cNvPicPr>
            <a:picLocks noChangeAspect="1" noChangeArrowheads="1"/>
          </p:cNvPicPr>
          <p:nvPr/>
        </p:nvPicPr>
        <p:blipFill rotWithShape="1">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l="22904" r="24638"/>
          <a:stretch/>
        </p:blipFill>
        <p:spPr bwMode="auto">
          <a:xfrm flipV="1">
            <a:off x="495464" y="1141137"/>
            <a:ext cx="196201" cy="18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alendar&#10;&#10;Description automatically generated">
            <a:extLst>
              <a:ext uri="{FF2B5EF4-FFF2-40B4-BE49-F238E27FC236}">
                <a16:creationId xmlns:a16="http://schemas.microsoft.com/office/drawing/2014/main" id="{C2DE5EDE-D3DD-4CFE-A1B6-5415CAB1C061}"/>
              </a:ext>
            </a:extLst>
          </p:cNvPr>
          <p:cNvPicPr>
            <a:picLocks noChangeAspect="1"/>
          </p:cNvPicPr>
          <p:nvPr/>
        </p:nvPicPr>
        <p:blipFill rotWithShape="1">
          <a:blip r:embed="rId5">
            <a:clrChange>
              <a:clrFrom>
                <a:srgbClr val="0D0B10"/>
              </a:clrFrom>
              <a:clrTo>
                <a:srgbClr val="0D0B10">
                  <a:alpha val="0"/>
                </a:srgbClr>
              </a:clrTo>
            </a:clrChange>
            <a:extLst>
              <a:ext uri="{28A0092B-C50C-407E-A947-70E740481C1C}">
                <a14:useLocalDpi xmlns:a14="http://schemas.microsoft.com/office/drawing/2010/main" val="0"/>
              </a:ext>
            </a:extLst>
          </a:blip>
          <a:srcRect l="14186" t="8642" r="10078" b="3591"/>
          <a:stretch/>
        </p:blipFill>
        <p:spPr>
          <a:xfrm>
            <a:off x="17815" y="1492495"/>
            <a:ext cx="2915298" cy="4729797"/>
          </a:xfrm>
          <a:prstGeom prst="rect">
            <a:avLst/>
          </a:prstGeom>
        </p:spPr>
      </p:pic>
      <p:grpSp>
        <p:nvGrpSpPr>
          <p:cNvPr id="24" name="Group 23">
            <a:extLst>
              <a:ext uri="{FF2B5EF4-FFF2-40B4-BE49-F238E27FC236}">
                <a16:creationId xmlns:a16="http://schemas.microsoft.com/office/drawing/2014/main" id="{CDF87EB8-883A-41C8-8948-F66B06C36488}"/>
              </a:ext>
            </a:extLst>
          </p:cNvPr>
          <p:cNvGrpSpPr/>
          <p:nvPr/>
        </p:nvGrpSpPr>
        <p:grpSpPr>
          <a:xfrm>
            <a:off x="434501" y="3674692"/>
            <a:ext cx="2107971" cy="440739"/>
            <a:chOff x="-273321" y="2728589"/>
            <a:chExt cx="2107971" cy="440739"/>
          </a:xfrm>
        </p:grpSpPr>
        <p:sp>
          <p:nvSpPr>
            <p:cNvPr id="42" name="TextBox 41">
              <a:extLst>
                <a:ext uri="{FF2B5EF4-FFF2-40B4-BE49-F238E27FC236}">
                  <a16:creationId xmlns:a16="http://schemas.microsoft.com/office/drawing/2014/main" id="{A6E15331-9126-4A04-BD09-E661406A4285}"/>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1026" name="Picture 2" descr="Copyright Symbol - Free shapes icons">
              <a:extLst>
                <a:ext uri="{FF2B5EF4-FFF2-40B4-BE49-F238E27FC236}">
                  <a16:creationId xmlns:a16="http://schemas.microsoft.com/office/drawing/2014/main" id="{258A4BFB-B09A-4ACA-A3C1-F557D4FE99FA}"/>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TextBox 61">
            <a:extLst>
              <a:ext uri="{FF2B5EF4-FFF2-40B4-BE49-F238E27FC236}">
                <a16:creationId xmlns:a16="http://schemas.microsoft.com/office/drawing/2014/main" id="{08B9A1DD-5ABD-48F4-A82F-51112408C8C4}"/>
              </a:ext>
            </a:extLst>
          </p:cNvPr>
          <p:cNvSpPr txBox="1"/>
          <p:nvPr/>
        </p:nvSpPr>
        <p:spPr>
          <a:xfrm>
            <a:off x="1036717" y="6222311"/>
            <a:ext cx="1251926" cy="230832"/>
          </a:xfrm>
          <a:prstGeom prst="rect">
            <a:avLst/>
          </a:prstGeom>
          <a:noFill/>
        </p:spPr>
        <p:txBody>
          <a:bodyPr wrap="square" rtlCol="0">
            <a:spAutoFit/>
          </a:bodyPr>
          <a:lstStyle/>
          <a:p>
            <a:r>
              <a:rPr lang="en-GB" sz="900" dirty="0"/>
              <a:t>Duck ‘n’ </a:t>
            </a:r>
            <a:r>
              <a:rPr lang="en-GB" sz="900" dirty="0" err="1"/>
              <a:t>Bearz</a:t>
            </a:r>
            <a:r>
              <a:rPr lang="en-GB" sz="900" dirty="0"/>
              <a:t> </a:t>
            </a:r>
          </a:p>
        </p:txBody>
      </p:sp>
      <p:pic>
        <p:nvPicPr>
          <p:cNvPr id="25" name="Picture 24" descr="A close-up of a book&#10;&#10;Description automatically generated with medium confidence">
            <a:extLst>
              <a:ext uri="{FF2B5EF4-FFF2-40B4-BE49-F238E27FC236}">
                <a16:creationId xmlns:a16="http://schemas.microsoft.com/office/drawing/2014/main" id="{114B0C4B-E489-4D84-B6DE-16E8945CCDDB}"/>
              </a:ext>
            </a:extLst>
          </p:cNvPr>
          <p:cNvPicPr>
            <a:picLocks noChangeAspect="1"/>
          </p:cNvPicPr>
          <p:nvPr/>
        </p:nvPicPr>
        <p:blipFill rotWithShape="1">
          <a:blip r:embed="rId6">
            <a:clrChange>
              <a:clrFrom>
                <a:srgbClr val="0D0B10"/>
              </a:clrFrom>
              <a:clrTo>
                <a:srgbClr val="0D0B10">
                  <a:alpha val="0"/>
                </a:srgbClr>
              </a:clrTo>
            </a:clrChange>
            <a:extLst>
              <a:ext uri="{28A0092B-C50C-407E-A947-70E740481C1C}">
                <a14:useLocalDpi xmlns:a14="http://schemas.microsoft.com/office/drawing/2010/main" val="0"/>
              </a:ext>
            </a:extLst>
          </a:blip>
          <a:srcRect l="16714" t="9320" r="10356" b="4077"/>
          <a:stretch/>
        </p:blipFill>
        <p:spPr>
          <a:xfrm>
            <a:off x="3070293" y="1103993"/>
            <a:ext cx="2845056" cy="4729797"/>
          </a:xfrm>
          <a:prstGeom prst="rect">
            <a:avLst/>
          </a:prstGeom>
        </p:spPr>
      </p:pic>
      <p:pic>
        <p:nvPicPr>
          <p:cNvPr id="27" name="Picture 26" descr="A picture containing furniture&#10;&#10;Description automatically generated">
            <a:extLst>
              <a:ext uri="{FF2B5EF4-FFF2-40B4-BE49-F238E27FC236}">
                <a16:creationId xmlns:a16="http://schemas.microsoft.com/office/drawing/2014/main" id="{E1FB75B1-5E99-480F-AEF4-2D7686EED047}"/>
              </a:ext>
            </a:extLst>
          </p:cNvPr>
          <p:cNvPicPr>
            <a:picLocks noChangeAspect="1"/>
          </p:cNvPicPr>
          <p:nvPr/>
        </p:nvPicPr>
        <p:blipFill rotWithShape="1">
          <a:blip r:embed="rId7">
            <a:clrChange>
              <a:clrFrom>
                <a:srgbClr val="0D0B10"/>
              </a:clrFrom>
              <a:clrTo>
                <a:srgbClr val="0D0B10">
                  <a:alpha val="0"/>
                </a:srgbClr>
              </a:clrTo>
            </a:clrChange>
            <a:extLst>
              <a:ext uri="{28A0092B-C50C-407E-A947-70E740481C1C}">
                <a14:useLocalDpi xmlns:a14="http://schemas.microsoft.com/office/drawing/2010/main" val="0"/>
              </a:ext>
            </a:extLst>
          </a:blip>
          <a:srcRect l="15930" t="8181" r="10356" b="5521"/>
          <a:stretch/>
        </p:blipFill>
        <p:spPr>
          <a:xfrm>
            <a:off x="6076912" y="1036612"/>
            <a:ext cx="2885783" cy="4729798"/>
          </a:xfrm>
          <a:prstGeom prst="rect">
            <a:avLst/>
          </a:prstGeom>
        </p:spPr>
      </p:pic>
      <p:pic>
        <p:nvPicPr>
          <p:cNvPr id="29" name="Picture 28" descr="A picture containing furniture, chest of drawers&#10;&#10;Description automatically generated">
            <a:extLst>
              <a:ext uri="{FF2B5EF4-FFF2-40B4-BE49-F238E27FC236}">
                <a16:creationId xmlns:a16="http://schemas.microsoft.com/office/drawing/2014/main" id="{3163134D-2B09-422A-96EE-11EDB232F070}"/>
              </a:ext>
            </a:extLst>
          </p:cNvPr>
          <p:cNvPicPr>
            <a:picLocks noChangeAspect="1"/>
          </p:cNvPicPr>
          <p:nvPr/>
        </p:nvPicPr>
        <p:blipFill rotWithShape="1">
          <a:blip r:embed="rId8">
            <a:clrChange>
              <a:clrFrom>
                <a:srgbClr val="0D0B10"/>
              </a:clrFrom>
              <a:clrTo>
                <a:srgbClr val="0D0B10">
                  <a:alpha val="0"/>
                </a:srgbClr>
              </a:clrTo>
            </a:clrChange>
            <a:extLst>
              <a:ext uri="{28A0092B-C50C-407E-A947-70E740481C1C}">
                <a14:useLocalDpi xmlns:a14="http://schemas.microsoft.com/office/drawing/2010/main" val="0"/>
              </a:ext>
            </a:extLst>
          </a:blip>
          <a:srcRect l="15045" t="8857" r="11614" b="3560"/>
          <a:stretch/>
        </p:blipFill>
        <p:spPr>
          <a:xfrm>
            <a:off x="9144525" y="1386494"/>
            <a:ext cx="2828540" cy="4729007"/>
          </a:xfrm>
          <a:prstGeom prst="rect">
            <a:avLst/>
          </a:prstGeom>
        </p:spPr>
      </p:pic>
      <p:sp>
        <p:nvSpPr>
          <p:cNvPr id="63" name="TextBox 62">
            <a:extLst>
              <a:ext uri="{FF2B5EF4-FFF2-40B4-BE49-F238E27FC236}">
                <a16:creationId xmlns:a16="http://schemas.microsoft.com/office/drawing/2014/main" id="{8FB6BC95-FD21-4022-80A7-8F11429DD8B6}"/>
              </a:ext>
            </a:extLst>
          </p:cNvPr>
          <p:cNvSpPr txBox="1"/>
          <p:nvPr/>
        </p:nvSpPr>
        <p:spPr>
          <a:xfrm>
            <a:off x="4083169" y="5894899"/>
            <a:ext cx="1251926" cy="230832"/>
          </a:xfrm>
          <a:prstGeom prst="rect">
            <a:avLst/>
          </a:prstGeom>
          <a:noFill/>
        </p:spPr>
        <p:txBody>
          <a:bodyPr wrap="square" rtlCol="0">
            <a:spAutoFit/>
          </a:bodyPr>
          <a:lstStyle/>
          <a:p>
            <a:r>
              <a:rPr lang="en-GB" sz="900" dirty="0"/>
              <a:t>G Goes Free </a:t>
            </a:r>
          </a:p>
        </p:txBody>
      </p:sp>
      <p:sp>
        <p:nvSpPr>
          <p:cNvPr id="65" name="TextBox 64">
            <a:extLst>
              <a:ext uri="{FF2B5EF4-FFF2-40B4-BE49-F238E27FC236}">
                <a16:creationId xmlns:a16="http://schemas.microsoft.com/office/drawing/2014/main" id="{05D58EE3-505C-4B5D-A6A4-F3A7EF5A86DC}"/>
              </a:ext>
            </a:extLst>
          </p:cNvPr>
          <p:cNvSpPr txBox="1"/>
          <p:nvPr/>
        </p:nvSpPr>
        <p:spPr>
          <a:xfrm>
            <a:off x="7080504" y="5913299"/>
            <a:ext cx="1251926" cy="230832"/>
          </a:xfrm>
          <a:prstGeom prst="rect">
            <a:avLst/>
          </a:prstGeom>
          <a:noFill/>
        </p:spPr>
        <p:txBody>
          <a:bodyPr wrap="square" rtlCol="0">
            <a:spAutoFit/>
          </a:bodyPr>
          <a:lstStyle/>
          <a:p>
            <a:r>
              <a:rPr lang="en-GB" sz="900" dirty="0"/>
              <a:t>Peak A Boo Bear </a:t>
            </a:r>
          </a:p>
        </p:txBody>
      </p:sp>
      <p:sp>
        <p:nvSpPr>
          <p:cNvPr id="66" name="TextBox 65">
            <a:extLst>
              <a:ext uri="{FF2B5EF4-FFF2-40B4-BE49-F238E27FC236}">
                <a16:creationId xmlns:a16="http://schemas.microsoft.com/office/drawing/2014/main" id="{F401A6F1-25F3-4ADC-86FB-A04A283C8D71}"/>
              </a:ext>
            </a:extLst>
          </p:cNvPr>
          <p:cNvSpPr txBox="1"/>
          <p:nvPr/>
        </p:nvSpPr>
        <p:spPr>
          <a:xfrm>
            <a:off x="10336592" y="6125731"/>
            <a:ext cx="1251926" cy="230832"/>
          </a:xfrm>
          <a:prstGeom prst="rect">
            <a:avLst/>
          </a:prstGeom>
          <a:noFill/>
        </p:spPr>
        <p:txBody>
          <a:bodyPr wrap="square" rtlCol="0">
            <a:spAutoFit/>
          </a:bodyPr>
          <a:lstStyle/>
          <a:p>
            <a:r>
              <a:rPr lang="en-GB" sz="900" dirty="0"/>
              <a:t>Rising Stars</a:t>
            </a:r>
          </a:p>
        </p:txBody>
      </p:sp>
      <p:grpSp>
        <p:nvGrpSpPr>
          <p:cNvPr id="67" name="Group 66">
            <a:extLst>
              <a:ext uri="{FF2B5EF4-FFF2-40B4-BE49-F238E27FC236}">
                <a16:creationId xmlns:a16="http://schemas.microsoft.com/office/drawing/2014/main" id="{418B8100-CC4A-44D5-9B85-F36422F9E82D}"/>
              </a:ext>
            </a:extLst>
          </p:cNvPr>
          <p:cNvGrpSpPr/>
          <p:nvPr/>
        </p:nvGrpSpPr>
        <p:grpSpPr>
          <a:xfrm>
            <a:off x="9867937" y="3554914"/>
            <a:ext cx="2107971" cy="440739"/>
            <a:chOff x="-273321" y="2728589"/>
            <a:chExt cx="2107971" cy="440739"/>
          </a:xfrm>
        </p:grpSpPr>
        <p:sp>
          <p:nvSpPr>
            <p:cNvPr id="68" name="TextBox 67">
              <a:extLst>
                <a:ext uri="{FF2B5EF4-FFF2-40B4-BE49-F238E27FC236}">
                  <a16:creationId xmlns:a16="http://schemas.microsoft.com/office/drawing/2014/main" id="{8D7F83CE-DEAF-4355-9286-072EC678ED35}"/>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69" name="Picture 2" descr="Copyright Symbol - Free shapes icons">
              <a:extLst>
                <a:ext uri="{FF2B5EF4-FFF2-40B4-BE49-F238E27FC236}">
                  <a16:creationId xmlns:a16="http://schemas.microsoft.com/office/drawing/2014/main" id="{4FC6B2A8-2F7F-4A3D-AE68-8E01AABC2FD5}"/>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412AEE8E-977B-4506-9290-B20EB71BC19B}"/>
              </a:ext>
            </a:extLst>
          </p:cNvPr>
          <p:cNvGrpSpPr/>
          <p:nvPr/>
        </p:nvGrpSpPr>
        <p:grpSpPr>
          <a:xfrm>
            <a:off x="6666902" y="3090456"/>
            <a:ext cx="2107971" cy="440739"/>
            <a:chOff x="-273321" y="2728589"/>
            <a:chExt cx="2107971" cy="440739"/>
          </a:xfrm>
        </p:grpSpPr>
        <p:sp>
          <p:nvSpPr>
            <p:cNvPr id="71" name="TextBox 70">
              <a:extLst>
                <a:ext uri="{FF2B5EF4-FFF2-40B4-BE49-F238E27FC236}">
                  <a16:creationId xmlns:a16="http://schemas.microsoft.com/office/drawing/2014/main" id="{23496C4D-1557-4F30-A817-A59097F14593}"/>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2" name="Picture 2" descr="Copyright Symbol - Free shapes icons">
              <a:extLst>
                <a:ext uri="{FF2B5EF4-FFF2-40B4-BE49-F238E27FC236}">
                  <a16:creationId xmlns:a16="http://schemas.microsoft.com/office/drawing/2014/main" id="{F948ACEA-8C05-4ED4-A617-A9D846F8D707}"/>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A8E2E559-4BF9-439F-8ABE-B0EB426CC713}"/>
              </a:ext>
            </a:extLst>
          </p:cNvPr>
          <p:cNvGrpSpPr/>
          <p:nvPr/>
        </p:nvGrpSpPr>
        <p:grpSpPr>
          <a:xfrm>
            <a:off x="3493715" y="3125149"/>
            <a:ext cx="2107971" cy="440739"/>
            <a:chOff x="-273321" y="2728589"/>
            <a:chExt cx="2107971" cy="440739"/>
          </a:xfrm>
        </p:grpSpPr>
        <p:sp>
          <p:nvSpPr>
            <p:cNvPr id="74" name="TextBox 73">
              <a:extLst>
                <a:ext uri="{FF2B5EF4-FFF2-40B4-BE49-F238E27FC236}">
                  <a16:creationId xmlns:a16="http://schemas.microsoft.com/office/drawing/2014/main" id="{33471913-0774-4CA0-A32A-E70D4B6E7AE0}"/>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5" name="Picture 2" descr="Copyright Symbol - Free shapes icons">
              <a:extLst>
                <a:ext uri="{FF2B5EF4-FFF2-40B4-BE49-F238E27FC236}">
                  <a16:creationId xmlns:a16="http://schemas.microsoft.com/office/drawing/2014/main" id="{2FC62A6F-EA6C-450D-A5D8-6CF12914F7E9}"/>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216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301936" y="95842"/>
            <a:ext cx="74288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Changing Mats – New Design Collection</a:t>
            </a:r>
          </a:p>
        </p:txBody>
      </p:sp>
      <p:sp>
        <p:nvSpPr>
          <p:cNvPr id="17" name="TextBox 16">
            <a:extLst>
              <a:ext uri="{FF2B5EF4-FFF2-40B4-BE49-F238E27FC236}">
                <a16:creationId xmlns:a16="http://schemas.microsoft.com/office/drawing/2014/main" id="{8803E91B-33A3-444D-B8A8-E9529719738D}"/>
              </a:ext>
            </a:extLst>
          </p:cNvPr>
          <p:cNvSpPr txBox="1"/>
          <p:nvPr/>
        </p:nvSpPr>
        <p:spPr>
          <a:xfrm>
            <a:off x="2534489" y="556632"/>
            <a:ext cx="73927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Please see below the new collection for changing mats which will be available on the PVC Medium, Microfibre Medium and Microfibre Large ranges (PVC large – on request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FE9EADA-528E-475B-BF69-A3F120DFD2EE}"/>
              </a:ext>
            </a:extLst>
          </p:cNvPr>
          <p:cNvPicPr>
            <a:picLocks noChangeAspect="1"/>
          </p:cNvPicPr>
          <p:nvPr/>
        </p:nvPicPr>
        <p:blipFill rotWithShape="1">
          <a:blip r:embed="rId2">
            <a:clrChange>
              <a:clrFrom>
                <a:srgbClr val="FFFFFF"/>
              </a:clrFrom>
              <a:clrTo>
                <a:srgbClr val="FFFFFF">
                  <a:alpha val="0"/>
                </a:srgbClr>
              </a:clrTo>
            </a:clrChange>
          </a:blip>
          <a:srcRect l="11552" t="20624" r="12393" b="23947"/>
          <a:stretch/>
        </p:blipFill>
        <p:spPr>
          <a:xfrm>
            <a:off x="319627" y="251749"/>
            <a:ext cx="1895501" cy="918774"/>
          </a:xfrm>
          <a:prstGeom prst="rect">
            <a:avLst/>
          </a:prstGeom>
        </p:spPr>
      </p:pic>
      <p:pic>
        <p:nvPicPr>
          <p:cNvPr id="40" name="Picture 39">
            <a:extLst>
              <a:ext uri="{FF2B5EF4-FFF2-40B4-BE49-F238E27FC236}">
                <a16:creationId xmlns:a16="http://schemas.microsoft.com/office/drawing/2014/main" id="{7A967CBC-A1FB-44B2-9C33-609FAFFF1351}"/>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
        <p:nvSpPr>
          <p:cNvPr id="41" name="TextBox 40">
            <a:extLst>
              <a:ext uri="{FF2B5EF4-FFF2-40B4-BE49-F238E27FC236}">
                <a16:creationId xmlns:a16="http://schemas.microsoft.com/office/drawing/2014/main" id="{A22548E2-D5F9-4A0B-89AA-49284CE87069}"/>
              </a:ext>
            </a:extLst>
          </p:cNvPr>
          <p:cNvSpPr txBox="1"/>
          <p:nvPr/>
        </p:nvSpPr>
        <p:spPr>
          <a:xfrm>
            <a:off x="434501" y="1141562"/>
            <a:ext cx="18955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opyright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From Product UK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All rights reserved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Picture 2" descr="Copyright Symbol - Free shapes icons">
            <a:extLst>
              <a:ext uri="{FF2B5EF4-FFF2-40B4-BE49-F238E27FC236}">
                <a16:creationId xmlns:a16="http://schemas.microsoft.com/office/drawing/2014/main" id="{C49EBC45-9BEE-4C8D-8A8D-DAC079512E99}"/>
              </a:ext>
            </a:extLst>
          </p:cNvPr>
          <p:cNvPicPr>
            <a:picLocks noChangeAspect="1" noChangeArrowheads="1"/>
          </p:cNvPicPr>
          <p:nvPr/>
        </p:nvPicPr>
        <p:blipFill rotWithShape="1">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l="22904" r="24638"/>
          <a:stretch/>
        </p:blipFill>
        <p:spPr bwMode="auto">
          <a:xfrm flipV="1">
            <a:off x="495464" y="1141137"/>
            <a:ext cx="196201" cy="18509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8B9A1DD-5ABD-48F4-A82F-51112408C8C4}"/>
              </a:ext>
            </a:extLst>
          </p:cNvPr>
          <p:cNvSpPr txBox="1"/>
          <p:nvPr/>
        </p:nvSpPr>
        <p:spPr>
          <a:xfrm>
            <a:off x="1036717" y="6222311"/>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Over The Moon (P)</a:t>
            </a:r>
          </a:p>
        </p:txBody>
      </p:sp>
      <p:sp>
        <p:nvSpPr>
          <p:cNvPr id="63" name="TextBox 62">
            <a:extLst>
              <a:ext uri="{FF2B5EF4-FFF2-40B4-BE49-F238E27FC236}">
                <a16:creationId xmlns:a16="http://schemas.microsoft.com/office/drawing/2014/main" id="{8FB6BC95-FD21-4022-80A7-8F11429DD8B6}"/>
              </a:ext>
            </a:extLst>
          </p:cNvPr>
          <p:cNvSpPr txBox="1"/>
          <p:nvPr/>
        </p:nvSpPr>
        <p:spPr>
          <a:xfrm>
            <a:off x="4000647" y="5913299"/>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Over The Moon (G)</a:t>
            </a:r>
          </a:p>
        </p:txBody>
      </p:sp>
      <p:sp>
        <p:nvSpPr>
          <p:cNvPr id="65" name="TextBox 64">
            <a:extLst>
              <a:ext uri="{FF2B5EF4-FFF2-40B4-BE49-F238E27FC236}">
                <a16:creationId xmlns:a16="http://schemas.microsoft.com/office/drawing/2014/main" id="{05D58EE3-505C-4B5D-A6A4-F3A7EF5A86DC}"/>
              </a:ext>
            </a:extLst>
          </p:cNvPr>
          <p:cNvSpPr txBox="1"/>
          <p:nvPr/>
        </p:nvSpPr>
        <p:spPr>
          <a:xfrm>
            <a:off x="7011220" y="5913299"/>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Blowin</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Bubbles</a:t>
            </a:r>
          </a:p>
        </p:txBody>
      </p:sp>
      <p:sp>
        <p:nvSpPr>
          <p:cNvPr id="66" name="TextBox 65">
            <a:extLst>
              <a:ext uri="{FF2B5EF4-FFF2-40B4-BE49-F238E27FC236}">
                <a16:creationId xmlns:a16="http://schemas.microsoft.com/office/drawing/2014/main" id="{F401A6F1-25F3-4ADC-86FB-A04A283C8D71}"/>
              </a:ext>
            </a:extLst>
          </p:cNvPr>
          <p:cNvSpPr txBox="1"/>
          <p:nvPr/>
        </p:nvSpPr>
        <p:spPr>
          <a:xfrm>
            <a:off x="10205465" y="6208709"/>
            <a:ext cx="12519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Jollie</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Olliphant</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furniture, chest of drawers&#10;&#10;Description automatically generated">
            <a:extLst>
              <a:ext uri="{FF2B5EF4-FFF2-40B4-BE49-F238E27FC236}">
                <a16:creationId xmlns:a16="http://schemas.microsoft.com/office/drawing/2014/main" id="{0E14E5B3-BE1F-4AA4-9204-AD0124CC0130}"/>
              </a:ext>
            </a:extLst>
          </p:cNvPr>
          <p:cNvPicPr>
            <a:picLocks noChangeAspect="1"/>
          </p:cNvPicPr>
          <p:nvPr/>
        </p:nvPicPr>
        <p:blipFill rotWithShape="1">
          <a:blip r:embed="rId5">
            <a:clrChange>
              <a:clrFrom>
                <a:srgbClr val="0D0B10"/>
              </a:clrFrom>
              <a:clrTo>
                <a:srgbClr val="0D0B10">
                  <a:alpha val="0"/>
                </a:srgbClr>
              </a:clrTo>
            </a:clrChange>
            <a:extLst>
              <a:ext uri="{28A0092B-C50C-407E-A947-70E740481C1C}">
                <a14:useLocalDpi xmlns:a14="http://schemas.microsoft.com/office/drawing/2010/main" val="0"/>
              </a:ext>
            </a:extLst>
          </a:blip>
          <a:srcRect l="14548" t="8117" r="10770" b="4078"/>
          <a:stretch/>
        </p:blipFill>
        <p:spPr>
          <a:xfrm>
            <a:off x="43361" y="1421931"/>
            <a:ext cx="2916348" cy="4800380"/>
          </a:xfrm>
          <a:prstGeom prst="rect">
            <a:avLst/>
          </a:prstGeom>
        </p:spPr>
      </p:pic>
      <p:grpSp>
        <p:nvGrpSpPr>
          <p:cNvPr id="24" name="Group 23">
            <a:extLst>
              <a:ext uri="{FF2B5EF4-FFF2-40B4-BE49-F238E27FC236}">
                <a16:creationId xmlns:a16="http://schemas.microsoft.com/office/drawing/2014/main" id="{CDF87EB8-883A-41C8-8948-F66B06C36488}"/>
              </a:ext>
            </a:extLst>
          </p:cNvPr>
          <p:cNvGrpSpPr/>
          <p:nvPr/>
        </p:nvGrpSpPr>
        <p:grpSpPr>
          <a:xfrm>
            <a:off x="691665" y="3601097"/>
            <a:ext cx="2107971" cy="440739"/>
            <a:chOff x="-273321" y="2728589"/>
            <a:chExt cx="2107971" cy="440739"/>
          </a:xfrm>
        </p:grpSpPr>
        <p:sp>
          <p:nvSpPr>
            <p:cNvPr id="42" name="TextBox 41">
              <a:extLst>
                <a:ext uri="{FF2B5EF4-FFF2-40B4-BE49-F238E27FC236}">
                  <a16:creationId xmlns:a16="http://schemas.microsoft.com/office/drawing/2014/main" id="{A6E15331-9126-4A04-BD09-E661406A4285}"/>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1026" name="Picture 2" descr="Copyright Symbol - Free shapes icons">
              <a:extLst>
                <a:ext uri="{FF2B5EF4-FFF2-40B4-BE49-F238E27FC236}">
                  <a16:creationId xmlns:a16="http://schemas.microsoft.com/office/drawing/2014/main" id="{258A4BFB-B09A-4ACA-A3C1-F557D4FE99FA}"/>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picture containing text&#10;&#10;Description automatically generated">
            <a:extLst>
              <a:ext uri="{FF2B5EF4-FFF2-40B4-BE49-F238E27FC236}">
                <a16:creationId xmlns:a16="http://schemas.microsoft.com/office/drawing/2014/main" id="{FCF2B577-7C80-4018-993F-E2EB46D69960}"/>
              </a:ext>
            </a:extLst>
          </p:cNvPr>
          <p:cNvPicPr>
            <a:picLocks noChangeAspect="1"/>
          </p:cNvPicPr>
          <p:nvPr/>
        </p:nvPicPr>
        <p:blipFill rotWithShape="1">
          <a:blip r:embed="rId6">
            <a:clrChange>
              <a:clrFrom>
                <a:srgbClr val="0D0B10"/>
              </a:clrFrom>
              <a:clrTo>
                <a:srgbClr val="0D0B10">
                  <a:alpha val="0"/>
                </a:srgbClr>
              </a:clrTo>
            </a:clrChange>
            <a:extLst>
              <a:ext uri="{28A0092B-C50C-407E-A947-70E740481C1C}">
                <a14:useLocalDpi xmlns:a14="http://schemas.microsoft.com/office/drawing/2010/main" val="0"/>
              </a:ext>
            </a:extLst>
          </a:blip>
          <a:srcRect l="15627" t="8117" r="11614" b="4207"/>
          <a:stretch/>
        </p:blipFill>
        <p:spPr>
          <a:xfrm>
            <a:off x="2978477" y="998876"/>
            <a:ext cx="2916348" cy="491998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4956054-CD34-4252-BA43-A09CFD235288}"/>
              </a:ext>
            </a:extLst>
          </p:cNvPr>
          <p:cNvPicPr>
            <a:picLocks noChangeAspect="1"/>
          </p:cNvPicPr>
          <p:nvPr/>
        </p:nvPicPr>
        <p:blipFill rotWithShape="1">
          <a:blip r:embed="rId7">
            <a:clrChange>
              <a:clrFrom>
                <a:srgbClr val="0D0B10"/>
              </a:clrFrom>
              <a:clrTo>
                <a:srgbClr val="0D0B10">
                  <a:alpha val="0"/>
                </a:srgbClr>
              </a:clrTo>
            </a:clrChange>
            <a:extLst>
              <a:ext uri="{28A0092B-C50C-407E-A947-70E740481C1C}">
                <a14:useLocalDpi xmlns:a14="http://schemas.microsoft.com/office/drawing/2010/main" val="0"/>
              </a:ext>
            </a:extLst>
          </a:blip>
          <a:srcRect l="17196" t="8117" r="10770" b="4596"/>
          <a:stretch/>
        </p:blipFill>
        <p:spPr>
          <a:xfrm>
            <a:off x="6064668" y="991715"/>
            <a:ext cx="2916348" cy="4947469"/>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0840ECA-C9B7-4A92-A0D4-028E5635485A}"/>
              </a:ext>
            </a:extLst>
          </p:cNvPr>
          <p:cNvPicPr>
            <a:picLocks noChangeAspect="1"/>
          </p:cNvPicPr>
          <p:nvPr/>
        </p:nvPicPr>
        <p:blipFill rotWithShape="1">
          <a:blip r:embed="rId8">
            <a:clrChange>
              <a:clrFrom>
                <a:srgbClr val="0D0B10"/>
              </a:clrFrom>
              <a:clrTo>
                <a:srgbClr val="0D0B10">
                  <a:alpha val="0"/>
                </a:srgbClr>
              </a:clrTo>
            </a:clrChange>
            <a:extLst>
              <a:ext uri="{28A0092B-C50C-407E-A947-70E740481C1C}">
                <a14:useLocalDpi xmlns:a14="http://schemas.microsoft.com/office/drawing/2010/main" val="0"/>
              </a:ext>
            </a:extLst>
          </a:blip>
          <a:srcRect l="15808" t="8117" r="10770" b="4207"/>
          <a:stretch/>
        </p:blipFill>
        <p:spPr>
          <a:xfrm>
            <a:off x="9117607" y="1326228"/>
            <a:ext cx="2920488" cy="4882481"/>
          </a:xfrm>
          <a:prstGeom prst="rect">
            <a:avLst/>
          </a:prstGeom>
        </p:spPr>
      </p:pic>
      <p:grpSp>
        <p:nvGrpSpPr>
          <p:cNvPr id="34" name="Group 33">
            <a:extLst>
              <a:ext uri="{FF2B5EF4-FFF2-40B4-BE49-F238E27FC236}">
                <a16:creationId xmlns:a16="http://schemas.microsoft.com/office/drawing/2014/main" id="{D0386A61-8515-45E9-B84D-115402B14D18}"/>
              </a:ext>
            </a:extLst>
          </p:cNvPr>
          <p:cNvGrpSpPr/>
          <p:nvPr/>
        </p:nvGrpSpPr>
        <p:grpSpPr>
          <a:xfrm>
            <a:off x="3608184" y="3275774"/>
            <a:ext cx="2107971" cy="440739"/>
            <a:chOff x="-273321" y="2728589"/>
            <a:chExt cx="2107971" cy="440739"/>
          </a:xfrm>
        </p:grpSpPr>
        <p:sp>
          <p:nvSpPr>
            <p:cNvPr id="35" name="TextBox 34">
              <a:extLst>
                <a:ext uri="{FF2B5EF4-FFF2-40B4-BE49-F238E27FC236}">
                  <a16:creationId xmlns:a16="http://schemas.microsoft.com/office/drawing/2014/main" id="{D7BF7C38-A36A-40FB-9F61-16622623EB53}"/>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6" name="Picture 2" descr="Copyright Symbol - Free shapes icons">
              <a:extLst>
                <a:ext uri="{FF2B5EF4-FFF2-40B4-BE49-F238E27FC236}">
                  <a16:creationId xmlns:a16="http://schemas.microsoft.com/office/drawing/2014/main" id="{FAA30724-EC30-477A-A884-65530794CA42}"/>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1FCDF3B9-0499-4E23-BAE7-107785E393A2}"/>
              </a:ext>
            </a:extLst>
          </p:cNvPr>
          <p:cNvGrpSpPr/>
          <p:nvPr/>
        </p:nvGrpSpPr>
        <p:grpSpPr>
          <a:xfrm>
            <a:off x="6585136" y="3328994"/>
            <a:ext cx="2107971" cy="440739"/>
            <a:chOff x="-273321" y="2728589"/>
            <a:chExt cx="2107971" cy="440739"/>
          </a:xfrm>
        </p:grpSpPr>
        <p:sp>
          <p:nvSpPr>
            <p:cNvPr id="38" name="TextBox 37">
              <a:extLst>
                <a:ext uri="{FF2B5EF4-FFF2-40B4-BE49-F238E27FC236}">
                  <a16:creationId xmlns:a16="http://schemas.microsoft.com/office/drawing/2014/main" id="{9D2A465C-7979-4B36-AB27-139DD67C013A}"/>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9" name="Picture 2" descr="Copyright Symbol - Free shapes icons">
              <a:extLst>
                <a:ext uri="{FF2B5EF4-FFF2-40B4-BE49-F238E27FC236}">
                  <a16:creationId xmlns:a16="http://schemas.microsoft.com/office/drawing/2014/main" id="{0FE057A6-A1A9-4EBA-AF31-455B5021545C}"/>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9731F50C-7238-4C72-A4C7-99F89B90C03C}"/>
              </a:ext>
            </a:extLst>
          </p:cNvPr>
          <p:cNvGrpSpPr/>
          <p:nvPr/>
        </p:nvGrpSpPr>
        <p:grpSpPr>
          <a:xfrm>
            <a:off x="9720335" y="3592123"/>
            <a:ext cx="2107971" cy="440739"/>
            <a:chOff x="-273321" y="2728589"/>
            <a:chExt cx="2107971" cy="440739"/>
          </a:xfrm>
        </p:grpSpPr>
        <p:sp>
          <p:nvSpPr>
            <p:cNvPr id="44" name="TextBox 43">
              <a:extLst>
                <a:ext uri="{FF2B5EF4-FFF2-40B4-BE49-F238E27FC236}">
                  <a16:creationId xmlns:a16="http://schemas.microsoft.com/office/drawing/2014/main" id="{12264041-E698-4796-B754-53B19C5C218A}"/>
                </a:ext>
              </a:extLst>
            </p:cNvPr>
            <p:cNvSpPr txBox="1"/>
            <p:nvPr/>
          </p:nvSpPr>
          <p:spPr>
            <a:xfrm rot="20040815">
              <a:off x="-273321" y="2728589"/>
              <a:ext cx="21079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Bebeluca</a:t>
              </a:r>
              <a:endParaRPr kumimoji="0" lang="en-GB"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45" name="Picture 2" descr="Copyright Symbol - Free shapes icons">
              <a:extLst>
                <a:ext uri="{FF2B5EF4-FFF2-40B4-BE49-F238E27FC236}">
                  <a16:creationId xmlns:a16="http://schemas.microsoft.com/office/drawing/2014/main" id="{D0AA3CD6-CC71-455A-8C83-4F9404C747F5}"/>
                </a:ext>
              </a:extLst>
            </p:cNvPr>
            <p:cNvPicPr>
              <a:picLocks noChangeAspect="1" noChangeArrowheads="1"/>
            </p:cNvPicPr>
            <p:nvPr/>
          </p:nvPicPr>
          <p:blipFill rotWithShape="1">
            <a:blip r:embed="rId4">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2904" r="24638"/>
            <a:stretch/>
          </p:blipFill>
          <p:spPr bwMode="auto">
            <a:xfrm rot="20169505">
              <a:off x="262922" y="2872289"/>
              <a:ext cx="296804" cy="2970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2302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C46B830-80EE-48AF-A6D7-952F53ABEF25}"/>
              </a:ext>
            </a:extLst>
          </p:cNvPr>
          <p:cNvSpPr txBox="1"/>
          <p:nvPr/>
        </p:nvSpPr>
        <p:spPr>
          <a:xfrm>
            <a:off x="1866385" y="73717"/>
            <a:ext cx="87507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3ft Single Training Mattress - My First Big Bed</a:t>
            </a:r>
          </a:p>
        </p:txBody>
      </p:sp>
      <p:sp>
        <p:nvSpPr>
          <p:cNvPr id="19" name="TextBox 18">
            <a:extLst>
              <a:ext uri="{FF2B5EF4-FFF2-40B4-BE49-F238E27FC236}">
                <a16:creationId xmlns:a16="http://schemas.microsoft.com/office/drawing/2014/main" id="{D729D771-B784-4348-B7F9-D6261CF51AE7}"/>
              </a:ext>
            </a:extLst>
          </p:cNvPr>
          <p:cNvSpPr txBox="1"/>
          <p:nvPr/>
        </p:nvSpPr>
        <p:spPr>
          <a:xfrm>
            <a:off x="2534944" y="457525"/>
            <a:ext cx="73889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premium Spring 3ft single Junior/Bunk Bed mattress, offering superior comfort, hygiene and support for your child, with a special training feature that gives you peace of mind should a night time accident happen. As your baby grows into an older child, this mattress provides the perfect next step up from a cot/</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to their first ‘big bed’.  </a:t>
            </a:r>
          </a:p>
        </p:txBody>
      </p:sp>
      <p:graphicFrame>
        <p:nvGraphicFramePr>
          <p:cNvPr id="3" name="Table 2">
            <a:extLst>
              <a:ext uri="{FF2B5EF4-FFF2-40B4-BE49-F238E27FC236}">
                <a16:creationId xmlns:a16="http://schemas.microsoft.com/office/drawing/2014/main" id="{A83C3B93-9F1D-459B-853E-AAB81A937B7F}"/>
              </a:ext>
            </a:extLst>
          </p:cNvPr>
          <p:cNvGraphicFramePr>
            <a:graphicFrameLocks noGrp="1"/>
          </p:cNvGraphicFramePr>
          <p:nvPr>
            <p:extLst>
              <p:ext uri="{D42A27DB-BD31-4B8C-83A1-F6EECF244321}">
                <p14:modId xmlns:p14="http://schemas.microsoft.com/office/powerpoint/2010/main" val="2343161350"/>
              </p:ext>
            </p:extLst>
          </p:nvPr>
        </p:nvGraphicFramePr>
        <p:xfrm>
          <a:off x="838200" y="1489646"/>
          <a:ext cx="10515600" cy="1042044"/>
        </p:xfrm>
        <a:graphic>
          <a:graphicData uri="http://schemas.openxmlformats.org/drawingml/2006/table">
            <a:tbl>
              <a:tblPr/>
              <a:tblGrid>
                <a:gridCol w="2034126">
                  <a:extLst>
                    <a:ext uri="{9D8B030D-6E8A-4147-A177-3AD203B41FA5}">
                      <a16:colId xmlns:a16="http://schemas.microsoft.com/office/drawing/2014/main" val="2692814150"/>
                    </a:ext>
                  </a:extLst>
                </a:gridCol>
                <a:gridCol w="6899376">
                  <a:extLst>
                    <a:ext uri="{9D8B030D-6E8A-4147-A177-3AD203B41FA5}">
                      <a16:colId xmlns:a16="http://schemas.microsoft.com/office/drawing/2014/main" val="2149507903"/>
                    </a:ext>
                  </a:extLst>
                </a:gridCol>
                <a:gridCol w="975429">
                  <a:extLst>
                    <a:ext uri="{9D8B030D-6E8A-4147-A177-3AD203B41FA5}">
                      <a16:colId xmlns:a16="http://schemas.microsoft.com/office/drawing/2014/main" val="867870670"/>
                    </a:ext>
                  </a:extLst>
                </a:gridCol>
                <a:gridCol w="606669">
                  <a:extLst>
                    <a:ext uri="{9D8B030D-6E8A-4147-A177-3AD203B41FA5}">
                      <a16:colId xmlns:a16="http://schemas.microsoft.com/office/drawing/2014/main" val="585634895"/>
                    </a:ext>
                  </a:extLst>
                </a:gridCol>
              </a:tblGrid>
              <a:tr h="178432">
                <a:tc>
                  <a:txBody>
                    <a:bodyPr/>
                    <a:lstStyle/>
                    <a:p>
                      <a:pPr algn="ctr" fontAlgn="b"/>
                      <a:r>
                        <a:rPr lang="en-GB" sz="1000" b="1" i="0" u="none" strike="noStrike">
                          <a:solidFill>
                            <a:srgbClr val="000000"/>
                          </a:solidFill>
                          <a:effectLst/>
                          <a:latin typeface="Calibri" panose="020F0502020204030204" pitchFamily="34" charset="0"/>
                        </a:rPr>
                        <a:t>Item code</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000" b="1" i="0" u="none" strike="noStrike">
                          <a:solidFill>
                            <a:srgbClr val="000000"/>
                          </a:solidFill>
                          <a:effectLst/>
                          <a:latin typeface="Calibri" panose="020F0502020204030204" pitchFamily="34" charset="0"/>
                        </a:rPr>
                        <a:t>Item</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000" b="1" i="0" u="none" strike="noStrike">
                          <a:solidFill>
                            <a:srgbClr val="000000"/>
                          </a:solidFill>
                          <a:effectLst/>
                          <a:latin typeface="Calibri" panose="020F0502020204030204" pitchFamily="34" charset="0"/>
                        </a:rPr>
                        <a:t>Desc/Dims</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1000" b="1" i="0" u="none" strike="noStrike">
                          <a:solidFill>
                            <a:srgbClr val="000000"/>
                          </a:solidFill>
                          <a:effectLst/>
                          <a:latin typeface="Calibri" panose="020F0502020204030204" pitchFamily="34" charset="0"/>
                        </a:rPr>
                        <a:t>Pack Size</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78538655"/>
                  </a:ext>
                </a:extLst>
              </a:tr>
              <a:tr h="178432">
                <a:tc>
                  <a:txBody>
                    <a:bodyPr/>
                    <a:lstStyle/>
                    <a:p>
                      <a:pPr algn="ctr" fontAlgn="b"/>
                      <a:r>
                        <a:rPr lang="en-GB" sz="1000" b="1" i="0" u="sng" strike="noStrike">
                          <a:solidFill>
                            <a:srgbClr val="000000"/>
                          </a:solidFill>
                          <a:effectLst/>
                          <a:latin typeface="Calibri" panose="020F0502020204030204" pitchFamily="34" charset="0"/>
                        </a:rPr>
                        <a:t>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527008"/>
                  </a:ext>
                </a:extLst>
              </a:tr>
              <a:tr h="171295">
                <a:tc>
                  <a:txBody>
                    <a:bodyPr/>
                    <a:lstStyle/>
                    <a:p>
                      <a:pPr algn="ctr" fontAlgn="b"/>
                      <a:r>
                        <a:rPr lang="en-GB" sz="1000" b="1" i="0" u="sng" strike="noStrike" dirty="0">
                          <a:solidFill>
                            <a:srgbClr val="000000"/>
                          </a:solidFill>
                          <a:effectLst/>
                          <a:latin typeface="Calibri" panose="020F0502020204030204" pitchFamily="34" charset="0"/>
                        </a:rPr>
                        <a:t>3ft Training Mats - My First Big Bed</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725811"/>
                  </a:ext>
                </a:extLst>
              </a:tr>
              <a:tr h="171295">
                <a:tc>
                  <a:txBody>
                    <a:bodyPr/>
                    <a:lstStyle/>
                    <a:p>
                      <a:pPr algn="ctr" fontAlgn="b"/>
                      <a:r>
                        <a:rPr lang="en-GB" sz="1000" b="0" i="0" u="none" strike="noStrike" dirty="0">
                          <a:solidFill>
                            <a:schemeClr val="tx1"/>
                          </a:solidFill>
                          <a:effectLst/>
                          <a:latin typeface="Calibri" panose="020F0502020204030204" pitchFamily="34" charset="0"/>
                        </a:rPr>
                        <a:t>BBLK402</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3ft Single Spring Junior/Bunk Bed Mattress with special training feature featuring a removable and washable top cover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190x90x15</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5586391"/>
                  </a:ext>
                </a:extLst>
              </a:tr>
              <a:tr h="171295">
                <a:tc>
                  <a:txBody>
                    <a:bodyPr/>
                    <a:lstStyle/>
                    <a:p>
                      <a:pPr algn="ctr" fontAlgn="ctr"/>
                      <a:r>
                        <a:rPr lang="en-GB" sz="1000" b="0" i="0" u="none" strike="noStrike" dirty="0">
                          <a:solidFill>
                            <a:schemeClr val="tx1"/>
                          </a:solidFill>
                          <a:effectLst/>
                          <a:latin typeface="Calibri" panose="020F0502020204030204" pitchFamily="34" charset="0"/>
                        </a:rPr>
                        <a:t>BBLK602</a:t>
                      </a:r>
                    </a:p>
                  </a:txBody>
                  <a:tcPr marL="7137" marR="7137" marT="7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chemeClr val="tx1"/>
                          </a:solidFill>
                          <a:effectLst/>
                          <a:latin typeface="Calibri" panose="020F0502020204030204" pitchFamily="34" charset="0"/>
                        </a:rPr>
                        <a:t>3ft Single Pocket Spring Junior/Bunk Bed Mattress with special training feature featuring a removable and washable top cover </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190x90x15</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1</a:t>
                      </a: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4594172"/>
                  </a:ext>
                </a:extLst>
              </a:tr>
              <a:tr h="171295">
                <a:tc>
                  <a:txBody>
                    <a:bodyPr/>
                    <a:lstStyle/>
                    <a:p>
                      <a:pPr algn="ctr" fontAlgn="ctr"/>
                      <a:endParaRPr lang="en-GB" sz="1000" b="1" i="0" u="none" strike="noStrike" dirty="0">
                        <a:solidFill>
                          <a:srgbClr val="000000"/>
                        </a:solidFill>
                        <a:effectLst/>
                        <a:latin typeface="Calibri" panose="020F0502020204030204" pitchFamily="34" charset="0"/>
                      </a:endParaRPr>
                    </a:p>
                  </a:txBody>
                  <a:tcPr marL="7137" marR="7137" marT="7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000" b="1" i="0" u="none" strike="noStrike" dirty="0">
                        <a:solidFill>
                          <a:srgbClr val="00B0F0"/>
                        </a:solidFill>
                        <a:effectLst/>
                        <a:latin typeface="Calibri" panose="020F0502020204030204" pitchFamily="34" charset="0"/>
                      </a:endParaRP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7137" marR="7137" marT="7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417915"/>
                  </a:ext>
                </a:extLst>
              </a:tr>
            </a:tbl>
          </a:graphicData>
        </a:graphic>
      </p:graphicFrame>
      <p:pic>
        <p:nvPicPr>
          <p:cNvPr id="44" name="Picture 43">
            <a:extLst>
              <a:ext uri="{FF2B5EF4-FFF2-40B4-BE49-F238E27FC236}">
                <a16:creationId xmlns:a16="http://schemas.microsoft.com/office/drawing/2014/main" id="{EAF97824-3DF6-4D5F-8E9C-3729D8927B80}"/>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115594" y="-58416"/>
            <a:ext cx="2000250" cy="2108177"/>
          </a:xfrm>
          <a:prstGeom prst="rect">
            <a:avLst/>
          </a:prstGeom>
        </p:spPr>
      </p:pic>
      <p:pic>
        <p:nvPicPr>
          <p:cNvPr id="6" name="Picture 5">
            <a:extLst>
              <a:ext uri="{FF2B5EF4-FFF2-40B4-BE49-F238E27FC236}">
                <a16:creationId xmlns:a16="http://schemas.microsoft.com/office/drawing/2014/main" id="{0AA31F83-E886-4612-B3B3-1EB424717568}"/>
              </a:ext>
            </a:extLst>
          </p:cNvPr>
          <p:cNvPicPr>
            <a:picLocks noChangeAspect="1"/>
          </p:cNvPicPr>
          <p:nvPr/>
        </p:nvPicPr>
        <p:blipFill rotWithShape="1">
          <a:blip r:embed="rId3"/>
          <a:srcRect l="32622" t="48673" r="54126" b="36916"/>
          <a:stretch/>
        </p:blipFill>
        <p:spPr>
          <a:xfrm>
            <a:off x="0" y="6110993"/>
            <a:ext cx="1221246" cy="747007"/>
          </a:xfrm>
          <a:prstGeom prst="rect">
            <a:avLst/>
          </a:prstGeom>
        </p:spPr>
      </p:pic>
      <p:pic>
        <p:nvPicPr>
          <p:cNvPr id="4" name="Picture 3" descr="Diagram&#10;&#10;Description automatically generated">
            <a:extLst>
              <a:ext uri="{FF2B5EF4-FFF2-40B4-BE49-F238E27FC236}">
                <a16:creationId xmlns:a16="http://schemas.microsoft.com/office/drawing/2014/main" id="{90725641-F6DE-DF97-C758-2AEDF33B7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579" y="2677451"/>
            <a:ext cx="3013135" cy="3013135"/>
          </a:xfrm>
          <a:prstGeom prst="rect">
            <a:avLst/>
          </a:prstGeom>
        </p:spPr>
      </p:pic>
      <p:sp>
        <p:nvSpPr>
          <p:cNvPr id="21" name="TextBox 20">
            <a:extLst>
              <a:ext uri="{FF2B5EF4-FFF2-40B4-BE49-F238E27FC236}">
                <a16:creationId xmlns:a16="http://schemas.microsoft.com/office/drawing/2014/main" id="{4692AAE3-2E4D-46D6-9DE6-74795A71FA4D}"/>
              </a:ext>
            </a:extLst>
          </p:cNvPr>
          <p:cNvSpPr txBox="1"/>
          <p:nvPr/>
        </p:nvSpPr>
        <p:spPr>
          <a:xfrm>
            <a:off x="295135" y="2592067"/>
            <a:ext cx="6411488" cy="4339650"/>
          </a:xfrm>
          <a:prstGeom prst="rect">
            <a:avLst/>
          </a:prstGeom>
          <a:noFill/>
        </p:spPr>
        <p:txBody>
          <a:bodyPr wrap="square" rtlCol="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SuperSoftTM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quilted mattress cover helps to regulate temperature whilst maintaining comfort and posture, and features a removable, washable micropore cover which enhances breathability and air circulation.  </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Once the top cover is unzipped and removed, a unique special waterproof inner top layer is revealed which completely protects the mattress core from “little accidents“ and other allergens. This ‘training’ layer can be easily sponged/wiped clean with a mild detergent and air dried. </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soft quilted fabric envelopes and orthopaedic core with a fully linked double cone spring base that is cocooned in our eco-friendly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felt comfort layer. Double cones springs add further support and durability to a mattress and are often the best choice for the older child, tailoring postural support for your growing child. (Pocket Spring option also available)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correct choice of junior mattress will provide a healthier and more hygienic sleeping environment, and provide a better night’s sleep for your child, and peace of mind for you.</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outer top cover can be easily removed for washing at 60 degrees C in accordance with the care label, killing dust-mites, a common cause of allergies</a:t>
            </a:r>
          </a:p>
          <a:p>
            <a:pPr marL="171450" indent="-171450">
              <a:buFont typeface="Arial" panose="020B0604020202020204" pitchFamily="34" charset="0"/>
              <a:buChar char="•"/>
              <a:defRPr/>
            </a:pPr>
            <a:r>
              <a:rPr lang="en-GB" sz="1200" dirty="0">
                <a:solidFill>
                  <a:prstClr val="black"/>
                </a:solidFill>
                <a:latin typeface="Calibri" panose="020F0502020204030204"/>
              </a:rPr>
              <a:t>Also available with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Viroblock</a:t>
            </a:r>
            <a:r>
              <a:rPr lang="en-GB" sz="1200" baseline="30000" dirty="0" err="1">
                <a:effectLst/>
                <a:latin typeface="Calibri" panose="020F0502020204030204" pitchFamily="34" charset="0"/>
                <a:ea typeface="Calibri" panose="020F0502020204030204" pitchFamily="34" charset="0"/>
                <a:cs typeface="Times New Roman" panose="02020603050405020304" pitchFamily="18" charset="0"/>
              </a:rPr>
              <a:t>R</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treatment which helps provide the ultimate protection from known viruses, bacteria and fungal spores and inactivates all coronaviruses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inc</a:t>
            </a:r>
            <a:r>
              <a:rPr lang="en-GB" sz="1200" dirty="0">
                <a:effectLst/>
                <a:latin typeface="Calibri" panose="020F0502020204030204" pitchFamily="34" charset="0"/>
                <a:ea typeface="Calibri" panose="020F0502020204030204" pitchFamily="34" charset="0"/>
                <a:cs typeface="Times New Roman" panose="02020603050405020304" pitchFamily="18" charset="0"/>
              </a:rPr>
              <a:t> Sars COV2/ COVID19), thus maintaining the mattress cover’s hygiene at all times.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prstClr val="black"/>
              </a:solidFill>
              <a:latin typeface="Calibri" panose="020F0502020204030204"/>
            </a:endParaRPr>
          </a:p>
          <a:p>
            <a:pPr marL="171450" indent="-171450">
              <a:buFont typeface="Arial" panose="020B0604020202020204" pitchFamily="34" charset="0"/>
              <a:buChar char="•"/>
              <a:defRPr/>
            </a:pPr>
            <a:r>
              <a:rPr lang="en-GB" sz="1200" dirty="0">
                <a:solidFill>
                  <a:prstClr val="black"/>
                </a:solidFill>
              </a:rPr>
              <a:t>Suitable from 3 – 11 years</a:t>
            </a:r>
          </a:p>
          <a:p>
            <a:pPr>
              <a:defRPr/>
            </a:pPr>
            <a:endParaRPr lang="en-GB" sz="1200" dirty="0">
              <a:solidFill>
                <a:prstClr val="black"/>
              </a:solidFill>
            </a:endParaRPr>
          </a:p>
          <a:p>
            <a:pPr marL="1085850" lvl="2" indent="-171450">
              <a:buFont typeface="Arial" panose="020B0604020202020204" pitchFamily="34" charset="0"/>
              <a:buChar cha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7177:2008 + A1:2011 ; EN71</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prstClr val="black"/>
              </a:solidFill>
              <a:latin typeface="Calibri" panose="020F0502020204030204"/>
            </a:endParaRPr>
          </a:p>
        </p:txBody>
      </p:sp>
      <p:pic>
        <p:nvPicPr>
          <p:cNvPr id="7" name="Picture 6" descr="Diagram&#10;&#10;Description automatically generated">
            <a:extLst>
              <a:ext uri="{FF2B5EF4-FFF2-40B4-BE49-F238E27FC236}">
                <a16:creationId xmlns:a16="http://schemas.microsoft.com/office/drawing/2014/main" id="{A6F34F73-DC3B-DF1C-B7A0-1C3F58D92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1204" y="4021335"/>
            <a:ext cx="2762948" cy="2762948"/>
          </a:xfrm>
          <a:prstGeom prst="rect">
            <a:avLst/>
          </a:prstGeom>
        </p:spPr>
      </p:pic>
    </p:spTree>
    <p:extLst>
      <p:ext uri="{BB962C8B-B14F-4D97-AF65-F5344CB8AC3E}">
        <p14:creationId xmlns:p14="http://schemas.microsoft.com/office/powerpoint/2010/main" val="88505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403354" y="143427"/>
            <a:ext cx="65098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Bebeluca Range – pg3</a:t>
            </a:r>
          </a:p>
        </p:txBody>
      </p:sp>
      <p:pic>
        <p:nvPicPr>
          <p:cNvPr id="13" name="Picture 12">
            <a:extLst>
              <a:ext uri="{FF2B5EF4-FFF2-40B4-BE49-F238E27FC236}">
                <a16:creationId xmlns:a16="http://schemas.microsoft.com/office/drawing/2014/main" id="{3813F5A9-49DF-4956-A497-C8DC3BBEA5EE}"/>
              </a:ext>
            </a:extLst>
          </p:cNvPr>
          <p:cNvPicPr>
            <a:picLocks noChangeAspect="1"/>
          </p:cNvPicPr>
          <p:nvPr/>
        </p:nvPicPr>
        <p:blipFill rotWithShape="1">
          <a:blip r:embed="rId2"/>
          <a:srcRect l="47122" t="66698" r="42942" b="8908"/>
          <a:stretch/>
        </p:blipFill>
        <p:spPr>
          <a:xfrm>
            <a:off x="9236" y="6115501"/>
            <a:ext cx="552505" cy="759167"/>
          </a:xfrm>
          <a:prstGeom prst="rect">
            <a:avLst/>
          </a:prstGeom>
        </p:spPr>
      </p:pic>
      <p:graphicFrame>
        <p:nvGraphicFramePr>
          <p:cNvPr id="3" name="Table 2">
            <a:extLst>
              <a:ext uri="{FF2B5EF4-FFF2-40B4-BE49-F238E27FC236}">
                <a16:creationId xmlns:a16="http://schemas.microsoft.com/office/drawing/2014/main" id="{BD065BB1-FA18-4520-9629-D13FF8FFA967}"/>
              </a:ext>
            </a:extLst>
          </p:cNvPr>
          <p:cNvGraphicFramePr>
            <a:graphicFrameLocks noGrp="1"/>
          </p:cNvGraphicFramePr>
          <p:nvPr>
            <p:extLst>
              <p:ext uri="{D42A27DB-BD31-4B8C-83A1-F6EECF244321}">
                <p14:modId xmlns:p14="http://schemas.microsoft.com/office/powerpoint/2010/main" val="2256478406"/>
              </p:ext>
            </p:extLst>
          </p:nvPr>
        </p:nvGraphicFramePr>
        <p:xfrm>
          <a:off x="975273" y="656186"/>
          <a:ext cx="10241453" cy="5936866"/>
        </p:xfrm>
        <a:graphic>
          <a:graphicData uri="http://schemas.openxmlformats.org/drawingml/2006/table">
            <a:tbl>
              <a:tblPr/>
              <a:tblGrid>
                <a:gridCol w="3601390">
                  <a:extLst>
                    <a:ext uri="{9D8B030D-6E8A-4147-A177-3AD203B41FA5}">
                      <a16:colId xmlns:a16="http://schemas.microsoft.com/office/drawing/2014/main" val="546670576"/>
                    </a:ext>
                  </a:extLst>
                </a:gridCol>
                <a:gridCol w="3854612">
                  <a:extLst>
                    <a:ext uri="{9D8B030D-6E8A-4147-A177-3AD203B41FA5}">
                      <a16:colId xmlns:a16="http://schemas.microsoft.com/office/drawing/2014/main" val="1578326920"/>
                    </a:ext>
                  </a:extLst>
                </a:gridCol>
                <a:gridCol w="1660016">
                  <a:extLst>
                    <a:ext uri="{9D8B030D-6E8A-4147-A177-3AD203B41FA5}">
                      <a16:colId xmlns:a16="http://schemas.microsoft.com/office/drawing/2014/main" val="1607879057"/>
                    </a:ext>
                  </a:extLst>
                </a:gridCol>
                <a:gridCol w="1125435">
                  <a:extLst>
                    <a:ext uri="{9D8B030D-6E8A-4147-A177-3AD203B41FA5}">
                      <a16:colId xmlns:a16="http://schemas.microsoft.com/office/drawing/2014/main" val="2773962358"/>
                    </a:ext>
                  </a:extLst>
                </a:gridCol>
              </a:tblGrid>
              <a:tr h="225314">
                <a:tc>
                  <a:txBody>
                    <a:bodyPr/>
                    <a:lstStyle/>
                    <a:p>
                      <a:pPr algn="ctr" fontAlgn="b"/>
                      <a:r>
                        <a:rPr lang="en-GB" sz="900" b="1" i="0" u="none" strike="noStrike">
                          <a:solidFill>
                            <a:srgbClr val="000000"/>
                          </a:solidFill>
                          <a:effectLst/>
                          <a:latin typeface="Calibri" panose="020F0502020204030204" pitchFamily="34" charset="0"/>
                        </a:rPr>
                        <a:t>Item code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900" b="1" i="0" u="none" strike="noStrike">
                          <a:solidFill>
                            <a:srgbClr val="000000"/>
                          </a:solidFill>
                          <a:effectLst/>
                          <a:latin typeface="Calibri" panose="020F0502020204030204" pitchFamily="34" charset="0"/>
                        </a:rPr>
                        <a:t>Item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900" b="1" i="0" u="none" strike="noStrike">
                          <a:solidFill>
                            <a:srgbClr val="000000"/>
                          </a:solidFill>
                          <a:effectLst/>
                          <a:latin typeface="Calibri" panose="020F0502020204030204" pitchFamily="34" charset="0"/>
                        </a:rPr>
                        <a:t>Desc/Dims</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900" b="1" i="0" u="none" strike="noStrike">
                          <a:solidFill>
                            <a:srgbClr val="000000"/>
                          </a:solidFill>
                          <a:effectLst/>
                          <a:latin typeface="Calibri" panose="020F0502020204030204" pitchFamily="34" charset="0"/>
                        </a:rPr>
                        <a:t>Pack Size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38920912"/>
                  </a:ext>
                </a:extLst>
              </a:tr>
              <a:tr h="212483">
                <a:tc>
                  <a:txBody>
                    <a:bodyPr/>
                    <a:lstStyle/>
                    <a:p>
                      <a:pPr algn="ctr" fontAlgn="b"/>
                      <a:r>
                        <a:rPr lang="en-GB" sz="900" b="1" i="0" u="sng"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097549"/>
                  </a:ext>
                </a:extLst>
              </a:tr>
              <a:tr h="203984">
                <a:tc>
                  <a:txBody>
                    <a:bodyPr/>
                    <a:lstStyle/>
                    <a:p>
                      <a:pPr algn="ctr" fontAlgn="b"/>
                      <a:r>
                        <a:rPr lang="en-GB" sz="900" b="1" i="0" u="sng" strike="noStrike" dirty="0">
                          <a:solidFill>
                            <a:srgbClr val="000000"/>
                          </a:solidFill>
                          <a:effectLst/>
                          <a:latin typeface="Calibri" panose="020F0502020204030204" pitchFamily="34" charset="0"/>
                        </a:rPr>
                        <a:t>PVC Changing Mats -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275706"/>
                  </a:ext>
                </a:extLst>
              </a:tr>
              <a:tr h="203984">
                <a:tc>
                  <a:txBody>
                    <a:bodyPr/>
                    <a:lstStyle/>
                    <a:p>
                      <a:pPr algn="ctr" fontAlgn="b"/>
                      <a:r>
                        <a:rPr lang="en-GB" sz="900" b="0" i="0" u="none" strike="noStrike">
                          <a:solidFill>
                            <a:srgbClr val="000000"/>
                          </a:solidFill>
                          <a:effectLst/>
                          <a:latin typeface="Calibri" panose="020F0502020204030204" pitchFamily="34" charset="0"/>
                        </a:rPr>
                        <a:t>BEBEMAT42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900" b="0" i="0" u="none" strike="noStrike">
                          <a:solidFill>
                            <a:srgbClr val="000000"/>
                          </a:solidFill>
                          <a:effectLst/>
                          <a:latin typeface="Calibri" panose="020F0502020204030204" pitchFamily="34" charset="0"/>
                        </a:rPr>
                        <a:t> Beige Polka Dot Change Mat Meduim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effectLst/>
                          <a:latin typeface="Calibri" panose="020F0502020204030204" pitchFamily="34" charset="0"/>
                        </a:rPr>
                        <a:t>70x40x3.5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995851"/>
                  </a:ext>
                </a:extLst>
              </a:tr>
              <a:tr h="203984">
                <a:tc>
                  <a:txBody>
                    <a:bodyPr/>
                    <a:lstStyle/>
                    <a:p>
                      <a:pPr algn="ctr" fontAlgn="b"/>
                      <a:r>
                        <a:rPr lang="en-GB" sz="900" b="0" i="0" u="none" strike="noStrike">
                          <a:solidFill>
                            <a:srgbClr val="000000"/>
                          </a:solidFill>
                          <a:effectLst/>
                          <a:latin typeface="Calibri" panose="020F0502020204030204" pitchFamily="34" charset="0"/>
                        </a:rPr>
                        <a:t>BEBEMAT105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Grey Stars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03855"/>
                  </a:ext>
                </a:extLst>
              </a:tr>
              <a:tr h="203984">
                <a:tc>
                  <a:txBody>
                    <a:bodyPr/>
                    <a:lstStyle/>
                    <a:p>
                      <a:pPr algn="ctr" fontAlgn="b"/>
                      <a:r>
                        <a:rPr lang="en-GB" sz="900" b="0" i="0" u="none" strike="noStrike">
                          <a:solidFill>
                            <a:srgbClr val="000000"/>
                          </a:solidFill>
                          <a:effectLst/>
                          <a:latin typeface="Calibri" panose="020F0502020204030204" pitchFamily="34" charset="0"/>
                        </a:rPr>
                        <a:t>BEBEMAT104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900" b="0" i="0" u="none" strike="noStrike">
                          <a:solidFill>
                            <a:srgbClr val="000000"/>
                          </a:solidFill>
                          <a:effectLst/>
                          <a:latin typeface="Calibri" panose="020F0502020204030204" pitchFamily="34" charset="0"/>
                        </a:rPr>
                        <a:t> Pink Button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017852"/>
                  </a:ext>
                </a:extLst>
              </a:tr>
              <a:tr h="203984">
                <a:tc>
                  <a:txBody>
                    <a:bodyPr/>
                    <a:lstStyle/>
                    <a:p>
                      <a:pPr algn="ctr" fontAlgn="b"/>
                      <a:r>
                        <a:rPr lang="en-GB" sz="900" b="0" i="0" u="none" strike="noStrike" dirty="0">
                          <a:solidFill>
                            <a:srgbClr val="000000"/>
                          </a:solidFill>
                          <a:effectLst/>
                          <a:latin typeface="Calibri" panose="020F0502020204030204" pitchFamily="34" charset="0"/>
                        </a:rPr>
                        <a:t>BEBEMAT125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Blue Button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97806"/>
                  </a:ext>
                </a:extLst>
              </a:tr>
              <a:tr h="203984">
                <a:tc>
                  <a:txBody>
                    <a:bodyPr/>
                    <a:lstStyle/>
                    <a:p>
                      <a:pPr algn="ctr" fontAlgn="b"/>
                      <a:r>
                        <a:rPr lang="en-GB" sz="900" b="0" i="0" u="none" strike="noStrike">
                          <a:solidFill>
                            <a:srgbClr val="000000"/>
                          </a:solidFill>
                          <a:effectLst/>
                          <a:latin typeface="Calibri" panose="020F0502020204030204" pitchFamily="34" charset="0"/>
                        </a:rPr>
                        <a:t>BEBEMAT34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Blue Gingham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921460"/>
                  </a:ext>
                </a:extLst>
              </a:tr>
              <a:tr h="203984">
                <a:tc>
                  <a:txBody>
                    <a:bodyPr/>
                    <a:lstStyle/>
                    <a:p>
                      <a:pPr algn="ctr" fontAlgn="b"/>
                      <a:r>
                        <a:rPr lang="en-GB" sz="900" b="0" i="0" u="none" strike="noStrike">
                          <a:solidFill>
                            <a:srgbClr val="000000"/>
                          </a:solidFill>
                          <a:effectLst/>
                          <a:latin typeface="Calibri" panose="020F0502020204030204" pitchFamily="34" charset="0"/>
                        </a:rPr>
                        <a:t>BEBEMAT35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Pink Gingham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9252450"/>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BEBEMAT112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Pink Pastel Hearts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7533861"/>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BEBEMAT113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Blue Pastel Stars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611649"/>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G Goes Free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162700"/>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Rising Stars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649458"/>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BEBEMAT38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Duck ‘n’ </a:t>
                      </a:r>
                      <a:r>
                        <a:rPr lang="en-GB" sz="900" b="0" i="0" u="none" strike="noStrike" dirty="0" err="1">
                          <a:solidFill>
                            <a:schemeClr val="tx1"/>
                          </a:solidFill>
                          <a:effectLst/>
                          <a:latin typeface="Calibri" panose="020F0502020204030204" pitchFamily="34" charset="0"/>
                        </a:rPr>
                        <a:t>Bearz</a:t>
                      </a:r>
                      <a:r>
                        <a:rPr lang="en-GB" sz="900" b="0" i="0" u="none" strike="noStrike" dirty="0">
                          <a:solidFill>
                            <a:schemeClr val="tx1"/>
                          </a:solidFill>
                          <a:effectLst/>
                          <a:latin typeface="Calibri" panose="020F0502020204030204" pitchFamily="34" charset="0"/>
                        </a:rPr>
                        <a:t>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160402"/>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Pads ‘n’ Paws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912540"/>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Over The Moon (G)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834717"/>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Over The Moon (P)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809687"/>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900" b="0" i="0" u="none" strike="noStrike" dirty="0">
                          <a:solidFill>
                            <a:schemeClr val="tx1"/>
                          </a:solidFill>
                          <a:effectLst/>
                          <a:latin typeface="Calibri" panose="020F0502020204030204" pitchFamily="34" charset="0"/>
                        </a:rPr>
                        <a:t>Blowin Bubbles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576004"/>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err="1">
                          <a:solidFill>
                            <a:schemeClr val="tx1"/>
                          </a:solidFill>
                          <a:effectLst/>
                          <a:latin typeface="Calibri" panose="020F0502020204030204" pitchFamily="34" charset="0"/>
                        </a:rPr>
                        <a:t>Jollie</a:t>
                      </a:r>
                      <a:r>
                        <a:rPr lang="en-GB" sz="900" b="0" i="0" u="none" strike="noStrike" dirty="0">
                          <a:solidFill>
                            <a:schemeClr val="tx1"/>
                          </a:solidFill>
                          <a:effectLst/>
                          <a:latin typeface="Calibri" panose="020F0502020204030204" pitchFamily="34" charset="0"/>
                        </a:rPr>
                        <a:t> </a:t>
                      </a:r>
                      <a:r>
                        <a:rPr lang="en-GB" sz="900" b="0" i="0" u="none" strike="noStrike" dirty="0" err="1">
                          <a:solidFill>
                            <a:schemeClr val="tx1"/>
                          </a:solidFill>
                          <a:effectLst/>
                          <a:latin typeface="Calibri" panose="020F0502020204030204" pitchFamily="34" charset="0"/>
                        </a:rPr>
                        <a:t>Olliphant</a:t>
                      </a:r>
                      <a:r>
                        <a:rPr lang="en-GB" sz="900" b="0" i="0" u="none" strike="noStrike" dirty="0">
                          <a:solidFill>
                            <a:schemeClr val="tx1"/>
                          </a:solidFill>
                          <a:effectLst/>
                          <a:latin typeface="Calibri" panose="020F0502020204030204" pitchFamily="34" charset="0"/>
                        </a:rPr>
                        <a:t>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119941"/>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Big World (P)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774366"/>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Big World (B)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994849"/>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chemeClr val="tx1"/>
                          </a:solidFill>
                          <a:effectLst/>
                          <a:latin typeface="Calibri" panose="020F0502020204030204" pitchFamily="34" charset="0"/>
                        </a:rPr>
                        <a:t>Bamboo Baby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384684"/>
                  </a:ext>
                </a:extLst>
              </a:tr>
              <a:tr h="203984">
                <a:tc>
                  <a:txBody>
                    <a:bodyPr/>
                    <a:lstStyle/>
                    <a:p>
                      <a:pPr algn="ctr" fontAlgn="b"/>
                      <a:r>
                        <a:rPr lang="en-GB" sz="900" b="0" i="0" u="none" strike="noStrike" dirty="0">
                          <a:solidFill>
                            <a:schemeClr val="tx1"/>
                          </a:solidFill>
                          <a:effectLst/>
                          <a:latin typeface="Calibri" panose="020F0502020204030204" pitchFamily="34" charset="0"/>
                        </a:rPr>
                        <a:t>BEBEMAT48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chemeClr val="tx1"/>
                          </a:solidFill>
                          <a:effectLst/>
                          <a:latin typeface="Calibri" panose="020F0502020204030204" pitchFamily="34" charset="0"/>
                        </a:rPr>
                        <a:t>Peak A Boo Bear Change Mat Medium</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70x40x3.5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081777"/>
                  </a:ext>
                </a:extLst>
              </a:tr>
              <a:tr h="203984">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B0F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725691"/>
                  </a:ext>
                </a:extLst>
              </a:tr>
              <a:tr h="203984">
                <a:tc>
                  <a:txBody>
                    <a:bodyPr/>
                    <a:lstStyle/>
                    <a:p>
                      <a:pPr algn="ctr" fontAlgn="b"/>
                      <a:r>
                        <a:rPr lang="en-GB" sz="900" b="1" i="0" u="sng" strike="noStrike">
                          <a:solidFill>
                            <a:srgbClr val="000000"/>
                          </a:solidFill>
                          <a:effectLst/>
                          <a:latin typeface="Calibri" panose="020F0502020204030204" pitchFamily="34" charset="0"/>
                        </a:rPr>
                        <a:t>PVC Changing Mats -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255276"/>
                  </a:ext>
                </a:extLst>
              </a:tr>
              <a:tr h="203984">
                <a:tc>
                  <a:txBody>
                    <a:bodyPr/>
                    <a:lstStyle/>
                    <a:p>
                      <a:pPr algn="ctr" fontAlgn="b"/>
                      <a:r>
                        <a:rPr lang="en-GB" sz="900" b="0" i="0" u="none" strike="noStrike">
                          <a:solidFill>
                            <a:srgbClr val="000000"/>
                          </a:solidFill>
                          <a:effectLst/>
                          <a:latin typeface="Calibri" panose="020F0502020204030204" pitchFamily="34" charset="0"/>
                        </a:rPr>
                        <a:t>BEBEMAT62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Strawberry Bloom Change Mat Large </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effectLst/>
                          <a:latin typeface="Calibri" panose="020F0502020204030204" pitchFamily="34" charset="0"/>
                        </a:rPr>
                        <a:t>75x45x4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072563"/>
                  </a:ext>
                </a:extLst>
              </a:tr>
              <a:tr h="203984">
                <a:tc>
                  <a:txBody>
                    <a:bodyPr/>
                    <a:lstStyle/>
                    <a:p>
                      <a:pPr algn="ctr" fontAlgn="b"/>
                      <a:r>
                        <a:rPr lang="en-GB" sz="900" b="0" i="0" u="none" strike="noStrike">
                          <a:solidFill>
                            <a:srgbClr val="000000"/>
                          </a:solidFill>
                          <a:effectLst/>
                          <a:latin typeface="Calibri" panose="020F0502020204030204" pitchFamily="34" charset="0"/>
                        </a:rPr>
                        <a:t>BEBEMAT99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Navy Star Change Mat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75x45x4</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954697"/>
                  </a:ext>
                </a:extLst>
              </a:tr>
              <a:tr h="203984">
                <a:tc>
                  <a:txBody>
                    <a:bodyPr/>
                    <a:lstStyle/>
                    <a:p>
                      <a:pPr algn="ctr" fontAlgn="b"/>
                      <a:r>
                        <a:rPr lang="en-GB" sz="900" b="0" i="0" u="none" strike="noStrike">
                          <a:solidFill>
                            <a:srgbClr val="000000"/>
                          </a:solidFill>
                          <a:effectLst/>
                          <a:latin typeface="Calibri" panose="020F0502020204030204" pitchFamily="34" charset="0"/>
                        </a:rPr>
                        <a:t>BEBEMAT001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Grey Stars Change Mat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75x45x4</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98248"/>
                  </a:ext>
                </a:extLst>
              </a:tr>
              <a:tr h="195485">
                <a:tc>
                  <a:txBody>
                    <a:bodyPr/>
                    <a:lstStyle/>
                    <a:p>
                      <a:pPr algn="ctr" fontAlgn="b"/>
                      <a:r>
                        <a:rPr lang="en-GB" sz="900" b="0" i="0" u="none" strike="noStrike">
                          <a:solidFill>
                            <a:srgbClr val="000000"/>
                          </a:solidFill>
                          <a:effectLst/>
                          <a:latin typeface="Calibri" panose="020F0502020204030204" pitchFamily="34" charset="0"/>
                        </a:rPr>
                        <a:t>BEBEMAT77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effectLst/>
                          <a:latin typeface="Calibri" panose="020F0502020204030204" pitchFamily="34" charset="0"/>
                        </a:rPr>
                        <a:t> Play Time Change Mat Large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75x45x4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effectLst/>
                          <a:latin typeface="Calibri" panose="020F0502020204030204" pitchFamily="34" charset="0"/>
                        </a:rPr>
                        <a:t>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5925683"/>
                  </a:ext>
                </a:extLst>
              </a:tr>
            </a:tbl>
          </a:graphicData>
        </a:graphic>
      </p:graphicFrame>
    </p:spTree>
    <p:extLst>
      <p:ext uri="{BB962C8B-B14F-4D97-AF65-F5344CB8AC3E}">
        <p14:creationId xmlns:p14="http://schemas.microsoft.com/office/powerpoint/2010/main" val="1198590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2403354" y="143427"/>
            <a:ext cx="65098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Bebeluca Range – pg4</a:t>
            </a:r>
          </a:p>
        </p:txBody>
      </p:sp>
      <p:pic>
        <p:nvPicPr>
          <p:cNvPr id="13" name="Picture 12">
            <a:extLst>
              <a:ext uri="{FF2B5EF4-FFF2-40B4-BE49-F238E27FC236}">
                <a16:creationId xmlns:a16="http://schemas.microsoft.com/office/drawing/2014/main" id="{3813F5A9-49DF-4956-A497-C8DC3BBEA5EE}"/>
              </a:ext>
            </a:extLst>
          </p:cNvPr>
          <p:cNvPicPr>
            <a:picLocks noChangeAspect="1"/>
          </p:cNvPicPr>
          <p:nvPr/>
        </p:nvPicPr>
        <p:blipFill rotWithShape="1">
          <a:blip r:embed="rId2"/>
          <a:srcRect l="47122" t="66698" r="42942" b="8908"/>
          <a:stretch/>
        </p:blipFill>
        <p:spPr>
          <a:xfrm>
            <a:off x="9236" y="6115501"/>
            <a:ext cx="552505" cy="759167"/>
          </a:xfrm>
          <a:prstGeom prst="rect">
            <a:avLst/>
          </a:prstGeom>
        </p:spPr>
      </p:pic>
      <p:graphicFrame>
        <p:nvGraphicFramePr>
          <p:cNvPr id="4" name="Table 3">
            <a:extLst>
              <a:ext uri="{FF2B5EF4-FFF2-40B4-BE49-F238E27FC236}">
                <a16:creationId xmlns:a16="http://schemas.microsoft.com/office/drawing/2014/main" id="{6BA78BF4-EB9B-4A02-B484-CB48157F8280}"/>
              </a:ext>
            </a:extLst>
          </p:cNvPr>
          <p:cNvGraphicFramePr>
            <a:graphicFrameLocks noGrp="1"/>
          </p:cNvGraphicFramePr>
          <p:nvPr>
            <p:extLst>
              <p:ext uri="{D42A27DB-BD31-4B8C-83A1-F6EECF244321}">
                <p14:modId xmlns:p14="http://schemas.microsoft.com/office/powerpoint/2010/main" val="2849958227"/>
              </p:ext>
            </p:extLst>
          </p:nvPr>
        </p:nvGraphicFramePr>
        <p:xfrm>
          <a:off x="1242874" y="740417"/>
          <a:ext cx="9630462" cy="5712726"/>
        </p:xfrm>
        <a:graphic>
          <a:graphicData uri="http://schemas.openxmlformats.org/drawingml/2006/table">
            <a:tbl>
              <a:tblPr/>
              <a:tblGrid>
                <a:gridCol w="3386536">
                  <a:extLst>
                    <a:ext uri="{9D8B030D-6E8A-4147-A177-3AD203B41FA5}">
                      <a16:colId xmlns:a16="http://schemas.microsoft.com/office/drawing/2014/main" val="3129347308"/>
                    </a:ext>
                  </a:extLst>
                </a:gridCol>
                <a:gridCol w="3624651">
                  <a:extLst>
                    <a:ext uri="{9D8B030D-6E8A-4147-A177-3AD203B41FA5}">
                      <a16:colId xmlns:a16="http://schemas.microsoft.com/office/drawing/2014/main" val="1816864420"/>
                    </a:ext>
                  </a:extLst>
                </a:gridCol>
                <a:gridCol w="1560983">
                  <a:extLst>
                    <a:ext uri="{9D8B030D-6E8A-4147-A177-3AD203B41FA5}">
                      <a16:colId xmlns:a16="http://schemas.microsoft.com/office/drawing/2014/main" val="3212092813"/>
                    </a:ext>
                  </a:extLst>
                </a:gridCol>
                <a:gridCol w="1058292">
                  <a:extLst>
                    <a:ext uri="{9D8B030D-6E8A-4147-A177-3AD203B41FA5}">
                      <a16:colId xmlns:a16="http://schemas.microsoft.com/office/drawing/2014/main" val="2946925960"/>
                    </a:ext>
                  </a:extLst>
                </a:gridCol>
              </a:tblGrid>
              <a:tr h="185478">
                <a:tc>
                  <a:txBody>
                    <a:bodyPr/>
                    <a:lstStyle/>
                    <a:p>
                      <a:pPr algn="ctr" fontAlgn="b"/>
                      <a:r>
                        <a:rPr lang="en-GB" sz="800" b="1" i="0" u="none" strike="noStrike">
                          <a:solidFill>
                            <a:srgbClr val="000000"/>
                          </a:solidFill>
                          <a:effectLst/>
                          <a:latin typeface="Calibri" panose="020F0502020204030204" pitchFamily="34" charset="0"/>
                        </a:rPr>
                        <a:t>Item code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800" b="1" i="0" u="none" strike="noStrike">
                          <a:solidFill>
                            <a:srgbClr val="000000"/>
                          </a:solidFill>
                          <a:effectLst/>
                          <a:latin typeface="Calibri" panose="020F0502020204030204" pitchFamily="34" charset="0"/>
                        </a:rPr>
                        <a:t>Item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800" b="1" i="0" u="none" strike="noStrike">
                          <a:solidFill>
                            <a:srgbClr val="000000"/>
                          </a:solidFill>
                          <a:effectLst/>
                          <a:latin typeface="Calibri" panose="020F0502020204030204" pitchFamily="34" charset="0"/>
                        </a:rPr>
                        <a:t>Desc/Dims</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GB" sz="800" b="1" i="0" u="none" strike="noStrike">
                          <a:solidFill>
                            <a:srgbClr val="000000"/>
                          </a:solidFill>
                          <a:effectLst/>
                          <a:latin typeface="Calibri" panose="020F0502020204030204" pitchFamily="34" charset="0"/>
                        </a:rPr>
                        <a:t>Pack Size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43584609"/>
                  </a:ext>
                </a:extLst>
              </a:tr>
              <a:tr h="185478">
                <a:tc>
                  <a:txBody>
                    <a:bodyPr/>
                    <a:lstStyle/>
                    <a:p>
                      <a:pPr algn="ctr" fontAlgn="b"/>
                      <a:r>
                        <a:rPr lang="en-GB" sz="800" b="1" i="0" u="sng"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9687"/>
                  </a:ext>
                </a:extLst>
              </a:tr>
              <a:tr h="178059">
                <a:tc>
                  <a:txBody>
                    <a:bodyPr/>
                    <a:lstStyle/>
                    <a:p>
                      <a:pPr algn="ctr" fontAlgn="b"/>
                      <a:r>
                        <a:rPr lang="en-GB" sz="800" b="1" i="0" u="sng" strike="noStrike">
                          <a:solidFill>
                            <a:srgbClr val="000000"/>
                          </a:solidFill>
                          <a:effectLst/>
                          <a:latin typeface="Calibri" panose="020F0502020204030204" pitchFamily="34" charset="0"/>
                        </a:rPr>
                        <a:t>NEW Changing Mats - Supersoft Microfibre Washable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1554044"/>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BBMAT002</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chemeClr val="tx1"/>
                          </a:solidFill>
                          <a:effectLst/>
                          <a:latin typeface="Calibri" panose="020F0502020204030204" pitchFamily="34" charset="0"/>
                        </a:rPr>
                        <a:t> White Microfibre Change Mat Meduim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Calibri" panose="020F0502020204030204" pitchFamily="34" charset="0"/>
                        </a:rPr>
                        <a:t>70x40x3.5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21037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BBMAT003</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 White Microfibre Quilted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742795"/>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BBMAT006</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G Goes Free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5123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BBMAT007</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Rising Stars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20643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BBMAT008</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Duck ‘n’ Bearz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26018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BBMAT009</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Pads ‘n’ Paws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165739"/>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Over The Moon (G)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857518"/>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BBMAT011</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Over The Moon (P)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2490253"/>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BBMAT012</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v-SE" sz="800" b="0" i="0" u="none" strike="noStrike">
                          <a:solidFill>
                            <a:schemeClr val="tx1"/>
                          </a:solidFill>
                          <a:effectLst/>
                          <a:latin typeface="Calibri" panose="020F0502020204030204" pitchFamily="34" charset="0"/>
                        </a:rPr>
                        <a:t>Blowin Bubbles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899555"/>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BBMAT013</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Jollie Olliphant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56041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Big World (P)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84304"/>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Big World (B)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63432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BBMAT016</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Bamboo Baby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70x40x3.5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10616"/>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BBMAT017</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Peak A Boo Bear Change Mat Medium</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70x40x3.5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827914"/>
                  </a:ext>
                </a:extLst>
              </a:tr>
              <a:tr h="178059">
                <a:tc>
                  <a:txBody>
                    <a:bodyPr/>
                    <a:lstStyle/>
                    <a:p>
                      <a:pPr algn="ctr" fontAlgn="b"/>
                      <a:r>
                        <a:rPr lang="en-GB" sz="800" b="0" i="0" u="none" strike="noStrike">
                          <a:solidFill>
                            <a:schemeClr val="tx1"/>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 </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541641"/>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chemeClr val="tx1"/>
                          </a:solidFill>
                          <a:effectLst/>
                          <a:latin typeface="Calibri" panose="020F0502020204030204" pitchFamily="34" charset="0"/>
                        </a:rPr>
                        <a:t> White Microfibre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735205"/>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BBMAT005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 White Microfibre Quilted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96035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BBMAT018</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G Goes Free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91260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BBMAT019</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Rising Stars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183838"/>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BBMAT020</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chemeClr val="tx1"/>
                          </a:solidFill>
                          <a:effectLst/>
                          <a:latin typeface="Calibri" panose="020F0502020204030204" pitchFamily="34" charset="0"/>
                        </a:rPr>
                        <a:t>Duck ‘n’ Bearz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736216"/>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BBMAT021</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Pads ‘n’ Paws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662171"/>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BBMAT022</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Over The Moon (G)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861109"/>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BBMAT023</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Over The Moon (P)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00103"/>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err="1">
                          <a:solidFill>
                            <a:schemeClr val="tx1"/>
                          </a:solidFill>
                          <a:effectLst/>
                          <a:latin typeface="Calibri" panose="020F0502020204030204" pitchFamily="34" charset="0"/>
                        </a:rPr>
                        <a:t>Blowin</a:t>
                      </a:r>
                      <a:r>
                        <a:rPr lang="en-GB" sz="800" b="0" i="0" u="none" strike="noStrike" dirty="0">
                          <a:solidFill>
                            <a:schemeClr val="tx1"/>
                          </a:solidFill>
                          <a:effectLst/>
                          <a:latin typeface="Calibri" panose="020F0502020204030204" pitchFamily="34" charset="0"/>
                        </a:rPr>
                        <a:t> Bubbles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000942"/>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err="1">
                          <a:solidFill>
                            <a:schemeClr val="tx1"/>
                          </a:solidFill>
                          <a:effectLst/>
                          <a:latin typeface="Calibri" panose="020F0502020204030204" pitchFamily="34" charset="0"/>
                        </a:rPr>
                        <a:t>Jollie</a:t>
                      </a:r>
                      <a:r>
                        <a:rPr lang="fr-FR" sz="800" b="0" i="0" u="none" strike="noStrike" dirty="0">
                          <a:solidFill>
                            <a:schemeClr val="tx1"/>
                          </a:solidFill>
                          <a:effectLst/>
                          <a:latin typeface="Calibri" panose="020F0502020204030204" pitchFamily="34" charset="0"/>
                        </a:rPr>
                        <a:t> </a:t>
                      </a:r>
                      <a:r>
                        <a:rPr lang="fr-FR" sz="800" b="0" i="0" u="none" strike="noStrike" dirty="0" err="1">
                          <a:solidFill>
                            <a:schemeClr val="tx1"/>
                          </a:solidFill>
                          <a:effectLst/>
                          <a:latin typeface="Calibri" panose="020F0502020204030204" pitchFamily="34" charset="0"/>
                        </a:rPr>
                        <a:t>Olliphant</a:t>
                      </a:r>
                      <a:r>
                        <a:rPr lang="fr-FR" sz="800" b="0" i="0" u="none" strike="noStrike" dirty="0">
                          <a:solidFill>
                            <a:schemeClr val="tx1"/>
                          </a:solidFill>
                          <a:effectLst/>
                          <a:latin typeface="Calibri" panose="020F0502020204030204" pitchFamily="34" charset="0"/>
                        </a:rPr>
                        <a:t>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82474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BBMAT026</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Big World (P)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187942"/>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BBMAT027</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Big World (B)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925090"/>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BBMAT028</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Bamboo Baby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70857"/>
                  </a:ext>
                </a:extLst>
              </a:tr>
              <a:tr h="178059">
                <a:tc>
                  <a:txBody>
                    <a:bodyPr/>
                    <a:lstStyle/>
                    <a:p>
                      <a:pPr algn="ctr" fontAlgn="b"/>
                      <a:r>
                        <a:rPr lang="en-GB" sz="800" b="0" i="0" u="none" strike="noStrike" dirty="0">
                          <a:solidFill>
                            <a:schemeClr val="tx1"/>
                          </a:solidFill>
                          <a:effectLst/>
                          <a:latin typeface="Calibri" panose="020F0502020204030204" pitchFamily="34" charset="0"/>
                        </a:rPr>
                        <a:t>BBMAT029</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dirty="0">
                          <a:solidFill>
                            <a:schemeClr val="tx1"/>
                          </a:solidFill>
                          <a:effectLst/>
                          <a:latin typeface="Calibri" panose="020F0502020204030204" pitchFamily="34" charset="0"/>
                        </a:rPr>
                        <a:t>Peak A Boo Bear Change Mat Large</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75x45x4</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a:t>
                      </a:r>
                    </a:p>
                  </a:txBody>
                  <a:tcPr marL="5651" marR="5651" marT="56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271248"/>
                  </a:ext>
                </a:extLst>
              </a:tr>
            </a:tbl>
          </a:graphicData>
        </a:graphic>
      </p:graphicFrame>
    </p:spTree>
    <p:extLst>
      <p:ext uri="{BB962C8B-B14F-4D97-AF65-F5344CB8AC3E}">
        <p14:creationId xmlns:p14="http://schemas.microsoft.com/office/powerpoint/2010/main" val="205302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3934514" y="143427"/>
            <a:ext cx="41813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i</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-Deal Range</a:t>
            </a:r>
          </a:p>
        </p:txBody>
      </p:sp>
      <p:pic>
        <p:nvPicPr>
          <p:cNvPr id="15" name="Picture 14">
            <a:extLst>
              <a:ext uri="{FF2B5EF4-FFF2-40B4-BE49-F238E27FC236}">
                <a16:creationId xmlns:a16="http://schemas.microsoft.com/office/drawing/2014/main" id="{3740DC16-C5ED-4F4C-94D1-CB45F211CD9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1482679" y="-55213"/>
            <a:ext cx="2000250" cy="2108177"/>
          </a:xfrm>
          <a:prstGeom prst="rect">
            <a:avLst/>
          </a:prstGeom>
        </p:spPr>
      </p:pic>
      <p:sp>
        <p:nvSpPr>
          <p:cNvPr id="17" name="TextBox 16">
            <a:extLst>
              <a:ext uri="{FF2B5EF4-FFF2-40B4-BE49-F238E27FC236}">
                <a16:creationId xmlns:a16="http://schemas.microsoft.com/office/drawing/2014/main" id="{8803E91B-33A3-444D-B8A8-E9529719738D}"/>
              </a:ext>
            </a:extLst>
          </p:cNvPr>
          <p:cNvSpPr txBox="1"/>
          <p:nvPr/>
        </p:nvSpPr>
        <p:spPr>
          <a:xfrm>
            <a:off x="3377779" y="582795"/>
            <a:ext cx="65233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NEW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-Deal range has been designed to help you compete in an increasingly challenging marketplace where price and value of offering are key to your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new range 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kumimoji="0" lang="en-GB" sz="1200" b="0" i="0" u="none" strike="noStrike" kern="1200" cap="none" spc="0" normalizeH="0" baseline="30000" noProof="0" dirty="0" err="1">
                <a:ln>
                  <a:noFill/>
                </a:ln>
                <a:solidFill>
                  <a:prstClr val="black"/>
                </a:solidFill>
                <a:effectLst/>
                <a:uLnTx/>
                <a:uFillTx/>
                <a:latin typeface="Calibri" panose="020F0502020204030204"/>
                <a:ea typeface="+mn-ea"/>
                <a:cs typeface="+mn-cs"/>
              </a:rPr>
              <a: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technology, and takes the fight to your competition but with the expected quality and credibility from Bebeluca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F37CF3E-C406-4144-91F9-47C52A1AA2BB}"/>
              </a:ext>
            </a:extLst>
          </p:cNvPr>
          <p:cNvSpPr txBox="1"/>
          <p:nvPr/>
        </p:nvSpPr>
        <p:spPr>
          <a:xfrm>
            <a:off x="4299323" y="5401959"/>
            <a:ext cx="4119660"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SEE NEXT PAGES FOR MATTRESS DETAILS</a:t>
            </a:r>
          </a:p>
        </p:txBody>
      </p:sp>
      <p:graphicFrame>
        <p:nvGraphicFramePr>
          <p:cNvPr id="7" name="Table 6">
            <a:extLst>
              <a:ext uri="{FF2B5EF4-FFF2-40B4-BE49-F238E27FC236}">
                <a16:creationId xmlns:a16="http://schemas.microsoft.com/office/drawing/2014/main" id="{3423996C-5D9F-4B7A-A2A6-FEC03E817970}"/>
              </a:ext>
            </a:extLst>
          </p:cNvPr>
          <p:cNvGraphicFramePr>
            <a:graphicFrameLocks noGrp="1"/>
          </p:cNvGraphicFramePr>
          <p:nvPr>
            <p:extLst>
              <p:ext uri="{D42A27DB-BD31-4B8C-83A1-F6EECF244321}">
                <p14:modId xmlns:p14="http://schemas.microsoft.com/office/powerpoint/2010/main" val="3864076225"/>
              </p:ext>
            </p:extLst>
          </p:nvPr>
        </p:nvGraphicFramePr>
        <p:xfrm>
          <a:off x="2269529" y="2066042"/>
          <a:ext cx="7785100" cy="3130914"/>
        </p:xfrm>
        <a:graphic>
          <a:graphicData uri="http://schemas.openxmlformats.org/drawingml/2006/table">
            <a:tbl>
              <a:tblPr/>
              <a:tblGrid>
                <a:gridCol w="1968500">
                  <a:extLst>
                    <a:ext uri="{9D8B030D-6E8A-4147-A177-3AD203B41FA5}">
                      <a16:colId xmlns:a16="http://schemas.microsoft.com/office/drawing/2014/main" val="837440216"/>
                    </a:ext>
                  </a:extLst>
                </a:gridCol>
                <a:gridCol w="4127500">
                  <a:extLst>
                    <a:ext uri="{9D8B030D-6E8A-4147-A177-3AD203B41FA5}">
                      <a16:colId xmlns:a16="http://schemas.microsoft.com/office/drawing/2014/main" val="268469453"/>
                    </a:ext>
                  </a:extLst>
                </a:gridCol>
                <a:gridCol w="939800">
                  <a:extLst>
                    <a:ext uri="{9D8B030D-6E8A-4147-A177-3AD203B41FA5}">
                      <a16:colId xmlns:a16="http://schemas.microsoft.com/office/drawing/2014/main" val="3672703055"/>
                    </a:ext>
                  </a:extLst>
                </a:gridCol>
                <a:gridCol w="749300">
                  <a:extLst>
                    <a:ext uri="{9D8B030D-6E8A-4147-A177-3AD203B41FA5}">
                      <a16:colId xmlns:a16="http://schemas.microsoft.com/office/drawing/2014/main" val="2094120493"/>
                    </a:ext>
                  </a:extLst>
                </a:gridCol>
              </a:tblGrid>
              <a:tr h="190500">
                <a:tc>
                  <a:txBody>
                    <a:bodyPr/>
                    <a:lstStyle/>
                    <a:p>
                      <a:pPr algn="ctr" fontAlgn="b"/>
                      <a:r>
                        <a:rPr lang="en-GB" sz="1100" b="1" i="0" u="none" strike="noStrike">
                          <a:solidFill>
                            <a:srgbClr val="000000"/>
                          </a:solidFill>
                          <a:effectLst/>
                          <a:latin typeface="Calibri" panose="020F0502020204030204" pitchFamily="34" charset="0"/>
                        </a:rPr>
                        <a:t>New Item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Item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42530340"/>
                  </a:ext>
                </a:extLst>
              </a:tr>
              <a:tr h="190500">
                <a:tc>
                  <a:txBody>
                    <a:bodyPr/>
                    <a:lstStyle/>
                    <a:p>
                      <a:pPr algn="ctr" fontAlgn="b"/>
                      <a:endParaRPr lang="en-GB" sz="1100" b="1" i="0" u="sng"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911050"/>
                  </a:ext>
                </a:extLst>
              </a:tr>
              <a:tr h="186237">
                <a:tc>
                  <a:txBody>
                    <a:bodyPr/>
                    <a:lstStyle/>
                    <a:p>
                      <a:pPr algn="ctr" fontAlgn="b"/>
                      <a:r>
                        <a:rPr lang="en-GB" sz="1100" b="1" i="0" u="sng" strike="noStrike" dirty="0">
                          <a:solidFill>
                            <a:srgbClr val="000000"/>
                          </a:solidFill>
                          <a:effectLst/>
                          <a:latin typeface="Calibri" panose="020F0502020204030204" pitchFamily="34" charset="0"/>
                        </a:rPr>
                        <a:t>Moses Basket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964214"/>
                  </a:ext>
                </a:extLst>
              </a:tr>
              <a:tr h="186237">
                <a:tc>
                  <a:txBody>
                    <a:bodyPr/>
                    <a:lstStyle/>
                    <a:p>
                      <a:pPr algn="ctr" fontAlgn="b"/>
                      <a:r>
                        <a:rPr lang="en-GB" sz="1100" b="0" i="0" u="none" strike="noStrike" dirty="0">
                          <a:solidFill>
                            <a:schemeClr val="tx1"/>
                          </a:solidFill>
                          <a:effectLst/>
                          <a:latin typeface="Calibri" panose="020F0502020204030204" pitchFamily="34" charset="0"/>
                        </a:rPr>
                        <a:t>BBLKEVAL01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Fibre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74x28x2.5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602364"/>
                  </a:ext>
                </a:extLst>
              </a:tr>
              <a:tr h="182880">
                <a:tc>
                  <a:txBody>
                    <a:bodyPr/>
                    <a:lstStyle/>
                    <a:p>
                      <a:pPr algn="ctr" fontAlgn="b"/>
                      <a:endParaRPr lang="en-GB"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354449"/>
                  </a:ext>
                </a:extLst>
              </a:tr>
              <a:tr h="182880">
                <a:tc>
                  <a:txBody>
                    <a:bodyPr/>
                    <a:lstStyle/>
                    <a:p>
                      <a:pPr algn="ctr" fontAlgn="b"/>
                      <a:r>
                        <a:rPr lang="en-GB" sz="1100" b="1" i="0" u="sng" strike="noStrike" dirty="0">
                          <a:solidFill>
                            <a:srgbClr val="000000"/>
                          </a:solidFill>
                          <a:effectLst/>
                          <a:latin typeface="Calibri" panose="020F0502020204030204" pitchFamily="34" charset="0"/>
                        </a:rPr>
                        <a:t>Crib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349535"/>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BBLKEVAL03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fr-FR" sz="1100" b="0" i="0" u="none" strike="noStrike" dirty="0">
                          <a:solidFill>
                            <a:schemeClr val="tx1"/>
                          </a:solidFill>
                          <a:effectLst/>
                          <a:latin typeface="Calibri" panose="020F0502020204030204" pitchFamily="34" charset="0"/>
                        </a:rPr>
                        <a:t>Fibre Crib </a:t>
                      </a:r>
                      <a:r>
                        <a:rPr lang="fr-FR" sz="1100" b="0" i="0" u="none" strike="noStrike" dirty="0" err="1">
                          <a:solidFill>
                            <a:schemeClr val="tx1"/>
                          </a:solidFill>
                          <a:effectLst/>
                          <a:latin typeface="Calibri" panose="020F0502020204030204" pitchFamily="34" charset="0"/>
                        </a:rPr>
                        <a:t>Mattress</a:t>
                      </a:r>
                      <a:endParaRPr lang="fr-FR" sz="1100" b="0" i="0" u="none" strike="noStrike" dirty="0">
                        <a:solidFill>
                          <a:schemeClr val="tx1"/>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89x38x2.5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14199"/>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BBLKEVAL03BED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fr-FR" sz="1100" b="0" i="0" u="none" strike="noStrike" dirty="0">
                          <a:solidFill>
                            <a:schemeClr val="tx1"/>
                          </a:solidFill>
                          <a:effectLst/>
                          <a:latin typeface="Calibri" panose="020F0502020204030204" pitchFamily="34" charset="0"/>
                        </a:rPr>
                        <a:t>Fibre Crib </a:t>
                      </a:r>
                      <a:r>
                        <a:rPr lang="fr-FR" sz="1100" b="0" i="0" u="none" strike="noStrike" dirty="0" err="1">
                          <a:solidFill>
                            <a:schemeClr val="tx1"/>
                          </a:solidFill>
                          <a:effectLst/>
                          <a:latin typeface="Calibri" panose="020F0502020204030204" pitchFamily="34" charset="0"/>
                        </a:rPr>
                        <a:t>Mattress</a:t>
                      </a:r>
                      <a:r>
                        <a:rPr lang="fr-FR" sz="1100" b="0" i="0" u="none" strike="noStrike" dirty="0">
                          <a:solidFill>
                            <a:schemeClr val="tx1"/>
                          </a:solidFill>
                          <a:effectLst/>
                          <a:latin typeface="Calibri" panose="020F0502020204030204" pitchFamily="34" charset="0"/>
                        </a:rPr>
                        <a:t> (</a:t>
                      </a:r>
                      <a:r>
                        <a:rPr lang="fr-FR" sz="1100" b="0" i="0" u="none" strike="noStrike" dirty="0" err="1">
                          <a:solidFill>
                            <a:schemeClr val="tx1"/>
                          </a:solidFill>
                          <a:effectLst/>
                          <a:latin typeface="Calibri" panose="020F0502020204030204" pitchFamily="34" charset="0"/>
                        </a:rPr>
                        <a:t>Bedside</a:t>
                      </a:r>
                      <a:r>
                        <a:rPr lang="fr-FR" sz="1100" b="0" i="0" u="none" strike="noStrike" dirty="0">
                          <a:solidFill>
                            <a:schemeClr val="tx1"/>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89x50x2.5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101076"/>
                  </a:ext>
                </a:extLst>
              </a:tr>
              <a:tr h="182880">
                <a:tc>
                  <a:txBody>
                    <a:bodyPr/>
                    <a:lstStyle/>
                    <a:p>
                      <a:pPr algn="ctr" fontAlgn="b"/>
                      <a:endParaRPr lang="en-GB"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5762254"/>
                  </a:ext>
                </a:extLst>
              </a:tr>
              <a:tr h="182880">
                <a:tc>
                  <a:txBody>
                    <a:bodyPr/>
                    <a:lstStyle/>
                    <a:p>
                      <a:pPr algn="ctr" fontAlgn="b"/>
                      <a:r>
                        <a:rPr lang="en-GB" sz="1000" b="1" i="0" u="sng" strike="noStrike" dirty="0">
                          <a:solidFill>
                            <a:srgbClr val="000000"/>
                          </a:solidFill>
                          <a:effectLst/>
                          <a:latin typeface="Calibri" panose="020F0502020204030204" pitchFamily="34" charset="0"/>
                        </a:rPr>
                        <a:t>Cot &amp; Cotbed Mattresses</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000" b="0" i="0" u="none" strike="noStrike">
                          <a:solidFill>
                            <a:srgbClr val="000000"/>
                          </a:solidFill>
                          <a:effectLst/>
                          <a:latin typeface="Calibri" panose="020F0502020204030204" pitchFamily="34" charset="0"/>
                        </a:rPr>
                        <a:t> </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423170"/>
                  </a:ext>
                </a:extLst>
              </a:tr>
              <a:tr h="182880">
                <a:tc>
                  <a:txBody>
                    <a:bodyPr/>
                    <a:lstStyle/>
                    <a:p>
                      <a:pPr marL="0" algn="ctr" defTabSz="914400" rtl="0" eaLnBrk="1" fontAlgn="b" latinLnBrk="0" hangingPunct="1"/>
                      <a:r>
                        <a:rPr lang="en-GB" sz="1100" b="0" i="0" u="none" strike="noStrike" kern="1200" dirty="0">
                          <a:solidFill>
                            <a:schemeClr val="tx1"/>
                          </a:solidFill>
                          <a:effectLst/>
                          <a:latin typeface="Calibri" panose="020F0502020204030204" pitchFamily="34" charset="0"/>
                          <a:ea typeface="+mn-ea"/>
                          <a:cs typeface="+mn-cs"/>
                        </a:rPr>
                        <a:t>BBLKEVAL065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en-GB" sz="1100" b="0" i="0" u="none" strike="noStrike" kern="1200" dirty="0">
                          <a:solidFill>
                            <a:schemeClr val="tx1"/>
                          </a:solidFill>
                          <a:effectLst/>
                          <a:latin typeface="Calibri" panose="020F0502020204030204" pitchFamily="34" charset="0"/>
                          <a:ea typeface="+mn-ea"/>
                          <a:cs typeface="+mn-cs"/>
                        </a:rPr>
                        <a:t>Fibre Cot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120x60x5</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822405"/>
                  </a:ext>
                </a:extLst>
              </a:tr>
              <a:tr h="182880">
                <a:tc>
                  <a:txBody>
                    <a:bodyPr/>
                    <a:lstStyle/>
                    <a:p>
                      <a:pPr marL="0" algn="ctr" defTabSz="914400" rtl="0" eaLnBrk="1" fontAlgn="b" latinLnBrk="0" hangingPunct="1"/>
                      <a:r>
                        <a:rPr lang="en-GB" sz="1100" b="0" i="0" u="none" strike="noStrike" kern="1200" dirty="0">
                          <a:solidFill>
                            <a:schemeClr val="tx1"/>
                          </a:solidFill>
                          <a:effectLst/>
                          <a:latin typeface="Calibri" panose="020F0502020204030204" pitchFamily="34" charset="0"/>
                          <a:ea typeface="+mn-ea"/>
                          <a:cs typeface="+mn-cs"/>
                        </a:rPr>
                        <a:t>BBLKEVAL085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en-GB" sz="1100" b="0" i="0" u="none" strike="noStrike" kern="1200" dirty="0">
                          <a:solidFill>
                            <a:schemeClr val="tx1"/>
                          </a:solidFill>
                          <a:effectLst/>
                          <a:latin typeface="Calibri" panose="020F0502020204030204" pitchFamily="34" charset="0"/>
                          <a:ea typeface="+mn-ea"/>
                          <a:cs typeface="+mn-cs"/>
                        </a:rPr>
                        <a:t>Fibre Cotbed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140x60x5</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314065"/>
                  </a:ext>
                </a:extLst>
              </a:tr>
              <a:tr h="182880">
                <a:tc>
                  <a:txBody>
                    <a:bodyPr/>
                    <a:lstStyle/>
                    <a:p>
                      <a:pPr marL="0" algn="ctr" defTabSz="914400" rtl="0" eaLnBrk="1" fontAlgn="b" latinLnBrk="0" hangingPunct="1"/>
                      <a:r>
                        <a:rPr lang="en-GB" sz="1100" b="0" i="0" u="none" strike="noStrike" kern="1200" dirty="0">
                          <a:solidFill>
                            <a:schemeClr val="tx1"/>
                          </a:solidFill>
                          <a:effectLst/>
                          <a:latin typeface="Calibri" panose="020F0502020204030204" pitchFamily="34" charset="0"/>
                          <a:ea typeface="+mn-ea"/>
                          <a:cs typeface="+mn-cs"/>
                        </a:rPr>
                        <a:t>BBLKEVAL068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en-GB" sz="1100" b="0" i="0" u="none" strike="noStrike" kern="1200" dirty="0">
                          <a:solidFill>
                            <a:schemeClr val="tx1"/>
                          </a:solidFill>
                          <a:effectLst/>
                          <a:latin typeface="Calibri" panose="020F0502020204030204" pitchFamily="34" charset="0"/>
                          <a:ea typeface="+mn-ea"/>
                          <a:cs typeface="+mn-cs"/>
                        </a:rPr>
                        <a:t>Fibre Cot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743472"/>
                  </a:ext>
                </a:extLst>
              </a:tr>
              <a:tr h="182880">
                <a:tc>
                  <a:txBody>
                    <a:bodyPr/>
                    <a:lstStyle/>
                    <a:p>
                      <a:pPr marL="0" algn="ctr" defTabSz="914400" rtl="0" eaLnBrk="1" fontAlgn="b" latinLnBrk="0" hangingPunct="1"/>
                      <a:r>
                        <a:rPr lang="en-GB" sz="1100" b="0" i="0" u="none" strike="noStrike" kern="1200" dirty="0">
                          <a:solidFill>
                            <a:schemeClr val="tx1"/>
                          </a:solidFill>
                          <a:effectLst/>
                          <a:latin typeface="Calibri" panose="020F0502020204030204" pitchFamily="34" charset="0"/>
                          <a:ea typeface="+mn-ea"/>
                          <a:cs typeface="+mn-cs"/>
                        </a:rPr>
                        <a:t>BBLKEVAL088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en-GB" sz="1100" b="0" i="0" u="none" strike="noStrike" kern="1200" dirty="0">
                          <a:solidFill>
                            <a:schemeClr val="tx1"/>
                          </a:solidFill>
                          <a:effectLst/>
                          <a:latin typeface="Calibri" panose="020F0502020204030204" pitchFamily="34" charset="0"/>
                          <a:ea typeface="+mn-ea"/>
                          <a:cs typeface="+mn-cs"/>
                        </a:rPr>
                        <a:t>Fibre Cotbed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120x60x8</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234396"/>
                  </a:ext>
                </a:extLst>
              </a:tr>
              <a:tr h="182880">
                <a:tc>
                  <a:txBody>
                    <a:bodyPr/>
                    <a:lstStyle/>
                    <a:p>
                      <a:pPr marL="0" algn="ctr" defTabSz="914400" rtl="0" eaLnBrk="1" fontAlgn="b" latinLnBrk="0" hangingPunct="1"/>
                      <a:r>
                        <a:rPr lang="en-GB" sz="1100" b="0" i="0" u="none" strike="noStrike" kern="1200" dirty="0">
                          <a:solidFill>
                            <a:schemeClr val="tx1"/>
                          </a:solidFill>
                          <a:effectLst/>
                          <a:latin typeface="Calibri" panose="020F0502020204030204" pitchFamily="34" charset="0"/>
                          <a:ea typeface="+mn-ea"/>
                          <a:cs typeface="+mn-cs"/>
                        </a:rPr>
                        <a:t>BBLKEVAL11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en-GB" sz="1100" b="0" i="0" u="none" strike="noStrike" kern="1200" dirty="0">
                          <a:solidFill>
                            <a:schemeClr val="tx1"/>
                          </a:solidFill>
                          <a:effectLst/>
                          <a:latin typeface="Calibri" panose="020F0502020204030204" pitchFamily="34" charset="0"/>
                          <a:ea typeface="+mn-ea"/>
                          <a:cs typeface="+mn-cs"/>
                        </a:rPr>
                        <a:t>Fibre Spring Cot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120x60x10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8570444"/>
                  </a:ext>
                </a:extLst>
              </a:tr>
              <a:tr h="182880">
                <a:tc>
                  <a:txBody>
                    <a:bodyPr/>
                    <a:lstStyle/>
                    <a:p>
                      <a:pPr marL="0" algn="ctr" defTabSz="914400" rtl="0" eaLnBrk="1" fontAlgn="b" latinLnBrk="0" hangingPunct="1"/>
                      <a:r>
                        <a:rPr lang="en-GB" sz="1100" b="0" i="0" u="none" strike="noStrike" kern="1200" dirty="0">
                          <a:solidFill>
                            <a:schemeClr val="tx1"/>
                          </a:solidFill>
                          <a:effectLst/>
                          <a:latin typeface="Calibri" panose="020F0502020204030204" pitchFamily="34" charset="0"/>
                          <a:ea typeface="+mn-ea"/>
                          <a:cs typeface="+mn-cs"/>
                        </a:rPr>
                        <a:t>BBLKEVAL13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GB" sz="1100" b="0" i="0" u="none" strike="noStrike" dirty="0" err="1">
                          <a:solidFill>
                            <a:schemeClr val="tx1"/>
                          </a:solidFill>
                          <a:effectLst/>
                          <a:latin typeface="Calibri" panose="020F0502020204030204" pitchFamily="34" charset="0"/>
                        </a:rPr>
                        <a:t>i</a:t>
                      </a:r>
                      <a:r>
                        <a:rPr lang="en-GB" sz="1100" b="0" i="0" u="none" strike="noStrike" dirty="0">
                          <a:solidFill>
                            <a:schemeClr val="tx1"/>
                          </a:solidFill>
                          <a:effectLst/>
                          <a:latin typeface="Calibri" panose="020F0502020204030204" pitchFamily="34" charset="0"/>
                        </a:rPr>
                        <a:t>-Deal </a:t>
                      </a:r>
                      <a:r>
                        <a:rPr lang="en-GB" sz="1100" b="0" i="0" u="none" strike="noStrike" kern="1200" dirty="0">
                          <a:solidFill>
                            <a:schemeClr val="tx1"/>
                          </a:solidFill>
                          <a:effectLst/>
                          <a:latin typeface="Calibri" panose="020F0502020204030204" pitchFamily="34" charset="0"/>
                          <a:ea typeface="+mn-ea"/>
                          <a:cs typeface="+mn-cs"/>
                        </a:rPr>
                        <a:t>Fibre Spring Cotbed Mattress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140x70x10</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7228" marR="7228" marT="72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727535"/>
                  </a:ext>
                </a:extLst>
              </a:tr>
              <a:tr h="182880">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292950"/>
                  </a:ext>
                </a:extLst>
              </a:tr>
            </a:tbl>
          </a:graphicData>
        </a:graphic>
      </p:graphicFrame>
      <p:pic>
        <p:nvPicPr>
          <p:cNvPr id="19" name="Picture 18">
            <a:extLst>
              <a:ext uri="{FF2B5EF4-FFF2-40B4-BE49-F238E27FC236}">
                <a16:creationId xmlns:a16="http://schemas.microsoft.com/office/drawing/2014/main" id="{52C39A16-380F-4572-861D-B794D0CFBAAA}"/>
              </a:ext>
            </a:extLst>
          </p:cNvPr>
          <p:cNvPicPr>
            <a:picLocks noChangeAspect="1"/>
          </p:cNvPicPr>
          <p:nvPr/>
        </p:nvPicPr>
        <p:blipFill rotWithShape="1">
          <a:blip r:embed="rId3"/>
          <a:srcRect l="47122" t="66698" r="42942" b="8908"/>
          <a:stretch/>
        </p:blipFill>
        <p:spPr>
          <a:xfrm>
            <a:off x="0" y="6073559"/>
            <a:ext cx="552505" cy="759167"/>
          </a:xfrm>
          <a:prstGeom prst="rect">
            <a:avLst/>
          </a:prstGeom>
        </p:spPr>
      </p:pic>
    </p:spTree>
    <p:extLst>
      <p:ext uri="{BB962C8B-B14F-4D97-AF65-F5344CB8AC3E}">
        <p14:creationId xmlns:p14="http://schemas.microsoft.com/office/powerpoint/2010/main" val="1191959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740DC16-C5ED-4F4C-94D1-CB45F211CD9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1601725" y="195587"/>
            <a:ext cx="2000250" cy="2108177"/>
          </a:xfrm>
          <a:prstGeom prst="rect">
            <a:avLst/>
          </a:prstGeom>
        </p:spPr>
      </p:pic>
      <p:sp>
        <p:nvSpPr>
          <p:cNvPr id="23" name="TextBox 22">
            <a:extLst>
              <a:ext uri="{FF2B5EF4-FFF2-40B4-BE49-F238E27FC236}">
                <a16:creationId xmlns:a16="http://schemas.microsoft.com/office/drawing/2014/main" id="{BA441711-9BE6-4769-89F1-74ECDD72AE7B}"/>
              </a:ext>
            </a:extLst>
          </p:cNvPr>
          <p:cNvSpPr txBox="1"/>
          <p:nvPr/>
        </p:nvSpPr>
        <p:spPr>
          <a:xfrm>
            <a:off x="3208008" y="1730448"/>
            <a:ext cx="57759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u="sng" dirty="0" err="1">
                <a:solidFill>
                  <a:prstClr val="black"/>
                </a:solidFill>
                <a:latin typeface="Arial Black" panose="020B0A04020102020204" pitchFamily="34" charset="0"/>
              </a:rPr>
              <a:t>i</a:t>
            </a:r>
            <a:r>
              <a:rPr lang="en-GB" u="sng" dirty="0">
                <a:solidFill>
                  <a:prstClr val="black"/>
                </a:solidFill>
                <a:latin typeface="Arial Black" panose="020B0A04020102020204" pitchFamily="34" charset="0"/>
              </a:rPr>
              <a:t>-Deal </a:t>
            </a:r>
            <a:r>
              <a:rPr kumimoji="0" lang="en-GB" sz="18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Fibre – Wipe Clean Cover</a:t>
            </a:r>
          </a:p>
        </p:txBody>
      </p:sp>
      <p:sp>
        <p:nvSpPr>
          <p:cNvPr id="27" name="TextBox 26">
            <a:extLst>
              <a:ext uri="{FF2B5EF4-FFF2-40B4-BE49-F238E27FC236}">
                <a16:creationId xmlns:a16="http://schemas.microsoft.com/office/drawing/2014/main" id="{F3E59E0C-D154-4C0E-925A-AD34031A5F59}"/>
              </a:ext>
            </a:extLst>
          </p:cNvPr>
          <p:cNvSpPr txBox="1"/>
          <p:nvPr/>
        </p:nvSpPr>
        <p:spPr>
          <a:xfrm>
            <a:off x="757980" y="2170592"/>
            <a:ext cx="5366272" cy="470898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mattress offering </a:t>
            </a:r>
            <a:r>
              <a:rPr lang="en-GB" sz="1200" dirty="0">
                <a:solidFill>
                  <a:prstClr val="black"/>
                </a:solidFill>
                <a:latin typeface="Calibri" panose="020F0502020204030204"/>
              </a:rPr>
              <a:t>ideal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comfort and support for your baby.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PVC free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Eco </a:t>
            </a:r>
            <a:r>
              <a:rPr lang="en-GB" sz="1200" dirty="0">
                <a:solidFill>
                  <a:prstClr val="black"/>
                </a:solidFill>
                <a:latin typeface="Calibri" panose="020F0502020204030204"/>
              </a:rPr>
              <a:t>80 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hypo-allergenic wipe clean mattress cover helps to maintain temperature and comfort for the correct sleeping environment for your child and features a micropore cover which enhances breathability and air circulation for your child.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wipe clean cover keeps the mattress interior fresh and clean, reducing the causes of allergies….perfect when potty training or when your child has a little accident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kumimoji="0" lang="en-GB" sz="1200" b="0" i="0" u="none" strike="noStrike" kern="1200" cap="none" spc="0" normalizeH="0" baseline="30000" noProof="0" dirty="0" err="1">
                <a:ln>
                  <a:noFill/>
                </a:ln>
                <a:solidFill>
                  <a:prstClr val="black"/>
                </a:solidFill>
                <a:effectLst/>
                <a:uLnTx/>
                <a:uFillTx/>
                <a:latin typeface="Calibri" panose="020F0502020204030204"/>
                <a:ea typeface="+mn-ea"/>
                <a:cs typeface="+mn-cs"/>
              </a:rPr>
              <a: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used in the inner core has the correct balance between density and firmness to provide ideal spinal support and comfort for your child, and is free from any PVC or plasticisers, being manufactured from recycled fibre ensuring kindness to both your baby and the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correct choice of mattress will provide a healthier and safer sleeping environment; provide a better nights sleep for your child, and peace of mind for you, the parent.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Crib and Moses - Suitable from birth to 12 months  (approx.)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 Suitable from birth to 2 years (approx.)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021D718-9369-4A2D-B9ED-4430F61916FB}"/>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
        <p:nvSpPr>
          <p:cNvPr id="19" name="TextBox 18">
            <a:extLst>
              <a:ext uri="{FF2B5EF4-FFF2-40B4-BE49-F238E27FC236}">
                <a16:creationId xmlns:a16="http://schemas.microsoft.com/office/drawing/2014/main" id="{F0C86C2E-A6E0-4DE1-D63F-3B7F78A531EB}"/>
              </a:ext>
            </a:extLst>
          </p:cNvPr>
          <p:cNvSpPr txBox="1"/>
          <p:nvPr/>
        </p:nvSpPr>
        <p:spPr>
          <a:xfrm>
            <a:off x="3934514" y="143427"/>
            <a:ext cx="41813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i</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-Deal Range</a:t>
            </a:r>
          </a:p>
        </p:txBody>
      </p:sp>
      <p:sp>
        <p:nvSpPr>
          <p:cNvPr id="21" name="TextBox 20">
            <a:extLst>
              <a:ext uri="{FF2B5EF4-FFF2-40B4-BE49-F238E27FC236}">
                <a16:creationId xmlns:a16="http://schemas.microsoft.com/office/drawing/2014/main" id="{F6A935C1-5E9A-6916-0574-10F09876103D}"/>
              </a:ext>
            </a:extLst>
          </p:cNvPr>
          <p:cNvSpPr txBox="1"/>
          <p:nvPr/>
        </p:nvSpPr>
        <p:spPr>
          <a:xfrm>
            <a:off x="3377779" y="582795"/>
            <a:ext cx="65233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NEW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-Deal range has been designed to help you compete in an increasingly challenging marketplace where price and value of offering are key to your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new range 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kumimoji="0" lang="en-GB" sz="1200" b="0" i="0" u="none" strike="noStrike" kern="1200" cap="none" spc="0" normalizeH="0" baseline="30000" noProof="0" dirty="0" err="1">
                <a:ln>
                  <a:noFill/>
                </a:ln>
                <a:solidFill>
                  <a:prstClr val="black"/>
                </a:solidFill>
                <a:effectLst/>
                <a:uLnTx/>
                <a:uFillTx/>
                <a:latin typeface="Calibri" panose="020F0502020204030204"/>
                <a:ea typeface="+mn-ea"/>
                <a:cs typeface="+mn-cs"/>
              </a:rPr>
              <a: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technology, and takes the fight to your competition but with the expected quality and credibility from Bebeluca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Diagram&#10;&#10;Description automatically generated">
            <a:extLst>
              <a:ext uri="{FF2B5EF4-FFF2-40B4-BE49-F238E27FC236}">
                <a16:creationId xmlns:a16="http://schemas.microsoft.com/office/drawing/2014/main" id="{81AD2DCF-9D49-74A6-811F-8B493E9A5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448" y="2146574"/>
            <a:ext cx="2683266" cy="2683266"/>
          </a:xfrm>
          <a:prstGeom prst="rect">
            <a:avLst/>
          </a:prstGeom>
        </p:spPr>
      </p:pic>
      <p:pic>
        <p:nvPicPr>
          <p:cNvPr id="6" name="Picture 5" descr="Diagram&#10;&#10;Description automatically generated">
            <a:extLst>
              <a:ext uri="{FF2B5EF4-FFF2-40B4-BE49-F238E27FC236}">
                <a16:creationId xmlns:a16="http://schemas.microsoft.com/office/drawing/2014/main" id="{B916A084-0B40-DEA7-9B83-2AE145A6A0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1832" y="2988031"/>
            <a:ext cx="3127470" cy="3127470"/>
          </a:xfrm>
          <a:prstGeom prst="rect">
            <a:avLst/>
          </a:prstGeom>
        </p:spPr>
      </p:pic>
    </p:spTree>
    <p:extLst>
      <p:ext uri="{BB962C8B-B14F-4D97-AF65-F5344CB8AC3E}">
        <p14:creationId xmlns:p14="http://schemas.microsoft.com/office/powerpoint/2010/main" val="3521472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740DC16-C5ED-4F4C-94D1-CB45F211CD9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1322198" y="304245"/>
            <a:ext cx="2000250" cy="2108177"/>
          </a:xfrm>
          <a:prstGeom prst="rect">
            <a:avLst/>
          </a:prstGeom>
        </p:spPr>
      </p:pic>
      <p:sp>
        <p:nvSpPr>
          <p:cNvPr id="24" name="TextBox 23">
            <a:extLst>
              <a:ext uri="{FF2B5EF4-FFF2-40B4-BE49-F238E27FC236}">
                <a16:creationId xmlns:a16="http://schemas.microsoft.com/office/drawing/2014/main" id="{1C787518-8B8E-4788-9418-B0246113D826}"/>
              </a:ext>
            </a:extLst>
          </p:cNvPr>
          <p:cNvSpPr txBox="1"/>
          <p:nvPr/>
        </p:nvSpPr>
        <p:spPr>
          <a:xfrm>
            <a:off x="2590190" y="1683639"/>
            <a:ext cx="659591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err="1">
                <a:ln>
                  <a:noFill/>
                </a:ln>
                <a:solidFill>
                  <a:prstClr val="black"/>
                </a:solidFill>
                <a:effectLst/>
                <a:uLnTx/>
                <a:uFillTx/>
                <a:latin typeface="Arial Black" panose="020B0A04020102020204" pitchFamily="34" charset="0"/>
                <a:ea typeface="+mn-ea"/>
                <a:cs typeface="+mn-cs"/>
              </a:rPr>
              <a:t>i</a:t>
            </a:r>
            <a:r>
              <a:rPr kumimoji="0" lang="en-GB" sz="18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-Deal Spring Fibre – Wipe Clean Cover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BBLKEVAL11 and BBLKEVAL13 ONLY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1" name="TextBox 30">
            <a:extLst>
              <a:ext uri="{FF2B5EF4-FFF2-40B4-BE49-F238E27FC236}">
                <a16:creationId xmlns:a16="http://schemas.microsoft.com/office/drawing/2014/main" id="{7D616836-849A-4B6B-908A-C93E33467DF7}"/>
              </a:ext>
            </a:extLst>
          </p:cNvPr>
          <p:cNvSpPr txBox="1"/>
          <p:nvPr/>
        </p:nvSpPr>
        <p:spPr>
          <a:xfrm>
            <a:off x="1273716" y="2412423"/>
            <a:ext cx="5161666" cy="433965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mattress offering </a:t>
            </a:r>
            <a:r>
              <a:rPr lang="en-GB" sz="1200" dirty="0">
                <a:solidFill>
                  <a:prstClr val="black"/>
                </a:solidFill>
                <a:latin typeface="Calibri" panose="020F0502020204030204"/>
              </a:rPr>
              <a:t>ideal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comfort and support for your baby.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PVC free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Kidtex</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Eco </a:t>
            </a:r>
            <a:r>
              <a:rPr lang="en-GB" sz="1200" dirty="0">
                <a:solidFill>
                  <a:prstClr val="black"/>
                </a:solidFill>
                <a:latin typeface="Calibri" panose="020F0502020204030204"/>
              </a:rPr>
              <a:t>80 Supersoft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hypo-allergenic wipe clean mattress cover helps to maintain temperature and comfort for the correct sleeping environment for your child and features a micropore cover which enhances breathability and air circulation for your child.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wipe clean cover keeps the mattress interior fresh and clean, reducing the causes of allergies….perfect when potty training or when your child has a little accident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springs used in the inner core of this Spring mattress are linked double cone orthopaedic springs giving excellent spinal support and comfort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Easily maintained mattress with non removeable cover which can be sponged/wiped clean with a mild detergent and air dried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correct choice of mattress will provide a healthier and safer sleeping environment; provide a better nights sleep for your child, and peace of mind for you, the parent.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Cotbed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 Suitable from birth to 4 years (approx.)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product is fully tested and complies with the relevant UK safety regulations - BS EN 16890, BS 1877-10, BS 7177 and EN 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C84701C-6A20-4136-A784-475E9523936C}"/>
              </a:ext>
            </a:extLst>
          </p:cNvPr>
          <p:cNvPicPr>
            <a:picLocks noChangeAspect="1"/>
          </p:cNvPicPr>
          <p:nvPr/>
        </p:nvPicPr>
        <p:blipFill rotWithShape="1">
          <a:blip r:embed="rId3"/>
          <a:srcRect l="47122" t="66698" r="42942" b="8908"/>
          <a:stretch/>
        </p:blipFill>
        <p:spPr>
          <a:xfrm>
            <a:off x="9236" y="6115501"/>
            <a:ext cx="552505" cy="759167"/>
          </a:xfrm>
          <a:prstGeom prst="rect">
            <a:avLst/>
          </a:prstGeom>
        </p:spPr>
      </p:pic>
      <p:sp>
        <p:nvSpPr>
          <p:cNvPr id="19" name="TextBox 18">
            <a:extLst>
              <a:ext uri="{FF2B5EF4-FFF2-40B4-BE49-F238E27FC236}">
                <a16:creationId xmlns:a16="http://schemas.microsoft.com/office/drawing/2014/main" id="{20D42D27-D478-9CDF-2DAE-9C476AC0060C}"/>
              </a:ext>
            </a:extLst>
          </p:cNvPr>
          <p:cNvSpPr txBox="1"/>
          <p:nvPr/>
        </p:nvSpPr>
        <p:spPr>
          <a:xfrm>
            <a:off x="3934514" y="143427"/>
            <a:ext cx="41813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err="1">
                <a:ln>
                  <a:noFill/>
                </a:ln>
                <a:solidFill>
                  <a:srgbClr val="00CC66"/>
                </a:solidFill>
                <a:effectLst/>
                <a:uLnTx/>
                <a:uFillTx/>
                <a:latin typeface="Arial Black" panose="020B0A04020102020204" pitchFamily="34" charset="0"/>
                <a:ea typeface="+mn-ea"/>
                <a:cs typeface="+mn-cs"/>
              </a:rPr>
              <a:t>i</a:t>
            </a: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-Deal Range</a:t>
            </a:r>
          </a:p>
        </p:txBody>
      </p:sp>
      <p:sp>
        <p:nvSpPr>
          <p:cNvPr id="21" name="TextBox 20">
            <a:extLst>
              <a:ext uri="{FF2B5EF4-FFF2-40B4-BE49-F238E27FC236}">
                <a16:creationId xmlns:a16="http://schemas.microsoft.com/office/drawing/2014/main" id="{93E8F749-6120-8332-4D09-2BA49F70CC0B}"/>
              </a:ext>
            </a:extLst>
          </p:cNvPr>
          <p:cNvSpPr txBox="1"/>
          <p:nvPr/>
        </p:nvSpPr>
        <p:spPr>
          <a:xfrm>
            <a:off x="3377779" y="582795"/>
            <a:ext cx="65233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NEW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-Deal range has been designed to help you compete in an increasingly challenging marketplace where price and value of offering are key to your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new range 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kumimoji="0" lang="en-GB" sz="1200" b="0" i="0" u="none" strike="noStrike" kern="1200" cap="none" spc="0" normalizeH="0" baseline="30000" noProof="0" dirty="0" err="1">
                <a:ln>
                  <a:noFill/>
                </a:ln>
                <a:solidFill>
                  <a:prstClr val="black"/>
                </a:solidFill>
                <a:effectLst/>
                <a:uLnTx/>
                <a:uFillTx/>
                <a:latin typeface="Calibri" panose="020F0502020204030204"/>
                <a:ea typeface="+mn-ea"/>
                <a:cs typeface="+mn-cs"/>
              </a:rPr>
              <a:t>TM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technology, and takes the fight to your competition but with the expected quality and credibility from Bebeluca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Diagram&#10;&#10;Description automatically generated">
            <a:extLst>
              <a:ext uri="{FF2B5EF4-FFF2-40B4-BE49-F238E27FC236}">
                <a16:creationId xmlns:a16="http://schemas.microsoft.com/office/drawing/2014/main" id="{D8287D73-F836-2644-A06B-C47628560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0669" y="2238973"/>
            <a:ext cx="3768382" cy="3768382"/>
          </a:xfrm>
          <a:prstGeom prst="rect">
            <a:avLst/>
          </a:prstGeom>
        </p:spPr>
      </p:pic>
    </p:spTree>
    <p:extLst>
      <p:ext uri="{BB962C8B-B14F-4D97-AF65-F5344CB8AC3E}">
        <p14:creationId xmlns:p14="http://schemas.microsoft.com/office/powerpoint/2010/main" val="548618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D58B7C-4E22-403B-B3C6-B64699BCAEC3}"/>
              </a:ext>
            </a:extLst>
          </p:cNvPr>
          <p:cNvSpPr txBox="1"/>
          <p:nvPr/>
        </p:nvSpPr>
        <p:spPr>
          <a:xfrm>
            <a:off x="3934514" y="128289"/>
            <a:ext cx="41813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CC66"/>
                </a:solidFill>
                <a:effectLst/>
                <a:uLnTx/>
                <a:uFillTx/>
                <a:latin typeface="Arial Black" panose="020B0A04020102020204" pitchFamily="34" charset="0"/>
                <a:ea typeface="+mn-ea"/>
                <a:cs typeface="+mn-cs"/>
              </a:rPr>
              <a:t>Essentials Range</a:t>
            </a:r>
          </a:p>
        </p:txBody>
      </p:sp>
      <p:pic>
        <p:nvPicPr>
          <p:cNvPr id="15" name="Picture 14">
            <a:extLst>
              <a:ext uri="{FF2B5EF4-FFF2-40B4-BE49-F238E27FC236}">
                <a16:creationId xmlns:a16="http://schemas.microsoft.com/office/drawing/2014/main" id="{3740DC16-C5ED-4F4C-94D1-CB45F211CD96}"/>
              </a:ext>
            </a:extLst>
          </p:cNvPr>
          <p:cNvPicPr>
            <a:picLocks noChangeAspect="1"/>
          </p:cNvPicPr>
          <p:nvPr/>
        </p:nvPicPr>
        <p:blipFill rotWithShape="1">
          <a:blip r:embed="rId2">
            <a:clrChange>
              <a:clrFrom>
                <a:srgbClr val="F8FAFB"/>
              </a:clrFrom>
              <a:clrTo>
                <a:srgbClr val="F8FAFB">
                  <a:alpha val="0"/>
                </a:srgbClr>
              </a:clrTo>
            </a:clrChange>
          </a:blip>
          <a:srcRect l="26094" t="42454" r="57500" b="26805"/>
          <a:stretch/>
        </p:blipFill>
        <p:spPr>
          <a:xfrm>
            <a:off x="1482679" y="-55213"/>
            <a:ext cx="2000250" cy="2108177"/>
          </a:xfrm>
          <a:prstGeom prst="rect">
            <a:avLst/>
          </a:prstGeom>
        </p:spPr>
      </p:pic>
      <p:sp>
        <p:nvSpPr>
          <p:cNvPr id="17" name="TextBox 16">
            <a:extLst>
              <a:ext uri="{FF2B5EF4-FFF2-40B4-BE49-F238E27FC236}">
                <a16:creationId xmlns:a16="http://schemas.microsoft.com/office/drawing/2014/main" id="{8803E91B-33A3-444D-B8A8-E9529719738D}"/>
              </a:ext>
            </a:extLst>
          </p:cNvPr>
          <p:cNvSpPr txBox="1"/>
          <p:nvPr/>
        </p:nvSpPr>
        <p:spPr>
          <a:xfrm>
            <a:off x="3377779" y="582795"/>
            <a:ext cx="6523321"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NEW Essentials range has been designed to help you compete in an increasingly challenging marketplace where price, specification and value of offering are key to your customers.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new range </a:t>
            </a:r>
            <a:r>
              <a:rPr lang="en-GB" sz="1200" dirty="0">
                <a:solidFill>
                  <a:prstClr val="black"/>
                </a:solidFill>
                <a:latin typeface="Calibri" panose="020F0502020204030204"/>
              </a:rPr>
              <a:t>features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FibRe</a:t>
            </a:r>
            <a:r>
              <a:rPr lang="en-GB" sz="1200" baseline="30000" dirty="0">
                <a:solidFill>
                  <a:prstClr val="black"/>
                </a:solidFill>
                <a:latin typeface="Calibri" panose="020F0502020204030204"/>
              </a:rPr>
              <a:t>TM</a:t>
            </a:r>
            <a:r>
              <a:rPr lang="en-GB" sz="1200" dirty="0">
                <a:solidFill>
                  <a:prstClr val="black"/>
                </a:solidFill>
                <a:latin typeface="Calibri" panose="020F0502020204030204"/>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technology, quilted covers and with the expected quality and credibility from Bebeluca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F37CF3E-C406-4144-91F9-47C52A1AA2BB}"/>
              </a:ext>
            </a:extLst>
          </p:cNvPr>
          <p:cNvSpPr txBox="1"/>
          <p:nvPr/>
        </p:nvSpPr>
        <p:spPr>
          <a:xfrm>
            <a:off x="4299323" y="5401959"/>
            <a:ext cx="4119660"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SEE NEXT PAGES FOR MATTRESS DETAILS</a:t>
            </a:r>
          </a:p>
        </p:txBody>
      </p:sp>
      <p:graphicFrame>
        <p:nvGraphicFramePr>
          <p:cNvPr id="7" name="Table 6">
            <a:extLst>
              <a:ext uri="{FF2B5EF4-FFF2-40B4-BE49-F238E27FC236}">
                <a16:creationId xmlns:a16="http://schemas.microsoft.com/office/drawing/2014/main" id="{3423996C-5D9F-4B7A-A2A6-FEC03E817970}"/>
              </a:ext>
            </a:extLst>
          </p:cNvPr>
          <p:cNvGraphicFramePr>
            <a:graphicFrameLocks noGrp="1"/>
          </p:cNvGraphicFramePr>
          <p:nvPr>
            <p:extLst>
              <p:ext uri="{D42A27DB-BD31-4B8C-83A1-F6EECF244321}">
                <p14:modId xmlns:p14="http://schemas.microsoft.com/office/powerpoint/2010/main" val="3305198648"/>
              </p:ext>
            </p:extLst>
          </p:nvPr>
        </p:nvGraphicFramePr>
        <p:xfrm>
          <a:off x="2269529" y="2066042"/>
          <a:ext cx="7785100" cy="3130914"/>
        </p:xfrm>
        <a:graphic>
          <a:graphicData uri="http://schemas.openxmlformats.org/drawingml/2006/table">
            <a:tbl>
              <a:tblPr/>
              <a:tblGrid>
                <a:gridCol w="1968500">
                  <a:extLst>
                    <a:ext uri="{9D8B030D-6E8A-4147-A177-3AD203B41FA5}">
                      <a16:colId xmlns:a16="http://schemas.microsoft.com/office/drawing/2014/main" val="837440216"/>
                    </a:ext>
                  </a:extLst>
                </a:gridCol>
                <a:gridCol w="4127500">
                  <a:extLst>
                    <a:ext uri="{9D8B030D-6E8A-4147-A177-3AD203B41FA5}">
                      <a16:colId xmlns:a16="http://schemas.microsoft.com/office/drawing/2014/main" val="268469453"/>
                    </a:ext>
                  </a:extLst>
                </a:gridCol>
                <a:gridCol w="939800">
                  <a:extLst>
                    <a:ext uri="{9D8B030D-6E8A-4147-A177-3AD203B41FA5}">
                      <a16:colId xmlns:a16="http://schemas.microsoft.com/office/drawing/2014/main" val="3672703055"/>
                    </a:ext>
                  </a:extLst>
                </a:gridCol>
                <a:gridCol w="749300">
                  <a:extLst>
                    <a:ext uri="{9D8B030D-6E8A-4147-A177-3AD203B41FA5}">
                      <a16:colId xmlns:a16="http://schemas.microsoft.com/office/drawing/2014/main" val="2094120493"/>
                    </a:ext>
                  </a:extLst>
                </a:gridCol>
              </a:tblGrid>
              <a:tr h="190500">
                <a:tc>
                  <a:txBody>
                    <a:bodyPr/>
                    <a:lstStyle/>
                    <a:p>
                      <a:pPr algn="ctr" fontAlgn="b"/>
                      <a:r>
                        <a:rPr lang="en-GB" sz="1100" b="1" i="0" u="none" strike="noStrike">
                          <a:solidFill>
                            <a:srgbClr val="000000"/>
                          </a:solidFill>
                          <a:effectLst/>
                          <a:latin typeface="Calibri" panose="020F0502020204030204" pitchFamily="34" charset="0"/>
                        </a:rPr>
                        <a:t>New Item Code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Item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Desc/Dims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Calibri" panose="020F0502020204030204" pitchFamily="34" charset="0"/>
                        </a:rPr>
                        <a:t>Pack Size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42530340"/>
                  </a:ext>
                </a:extLst>
              </a:tr>
              <a:tr h="190500">
                <a:tc>
                  <a:txBody>
                    <a:bodyPr/>
                    <a:lstStyle/>
                    <a:p>
                      <a:pPr algn="ctr" fontAlgn="b"/>
                      <a:r>
                        <a:rPr lang="en-GB" sz="1100" b="1" i="0" u="sng" strike="noStrike">
                          <a:solidFill>
                            <a:srgbClr val="000000"/>
                          </a:solidFill>
                          <a:effectLst/>
                          <a:latin typeface="Calibri" panose="020F0502020204030204" pitchFamily="34" charset="0"/>
                        </a:rPr>
                        <a:t>Moses Basket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911050"/>
                  </a:ext>
                </a:extLst>
              </a:tr>
              <a:tr h="186237">
                <a:tc>
                  <a:txBody>
                    <a:bodyPr/>
                    <a:lstStyle/>
                    <a:p>
                      <a:pPr algn="ctr" fontAlgn="b"/>
                      <a:r>
                        <a:rPr lang="en-GB" sz="1100" b="0" i="0" u="none" strike="noStrike" dirty="0">
                          <a:solidFill>
                            <a:schemeClr val="tx1"/>
                          </a:solidFill>
                          <a:effectLst/>
                          <a:latin typeface="Calibri" panose="020F0502020204030204" pitchFamily="34" charset="0"/>
                        </a:rPr>
                        <a:t>BBLKE01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Fibre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74x28x3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964214"/>
                  </a:ext>
                </a:extLst>
              </a:tr>
              <a:tr h="186237">
                <a:tc>
                  <a:txBody>
                    <a:bodyPr/>
                    <a:lstStyle/>
                    <a:p>
                      <a:pPr algn="ctr" fontAlgn="b"/>
                      <a:r>
                        <a:rPr lang="en-GB" sz="1100" b="0" i="0" u="none" strike="noStrike" dirty="0">
                          <a:solidFill>
                            <a:schemeClr val="tx1"/>
                          </a:solidFill>
                          <a:effectLst/>
                          <a:latin typeface="Calibri" panose="020F0502020204030204" pitchFamily="34" charset="0"/>
                        </a:rPr>
                        <a:t>BBLKEP01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Premium Fibre Moses Basket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74x28x3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602364"/>
                  </a:ext>
                </a:extLst>
              </a:tr>
              <a:tr h="182880">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354449"/>
                  </a:ext>
                </a:extLst>
              </a:tr>
              <a:tr h="182880">
                <a:tc>
                  <a:txBody>
                    <a:bodyPr/>
                    <a:lstStyle/>
                    <a:p>
                      <a:pPr algn="ctr" fontAlgn="b"/>
                      <a:r>
                        <a:rPr lang="en-GB" sz="1100" b="1" i="0" u="sng" strike="noStrike">
                          <a:solidFill>
                            <a:srgbClr val="000000"/>
                          </a:solidFill>
                          <a:effectLst/>
                          <a:latin typeface="Calibri" panose="020F0502020204030204" pitchFamily="34" charset="0"/>
                        </a:rPr>
                        <a:t>Crib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349535"/>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Fibre Crib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89x38x3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14199"/>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BBLKEP03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Premium Fibre Crib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89x38x3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101076"/>
                  </a:ext>
                </a:extLst>
              </a:tr>
              <a:tr h="182880">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5762254"/>
                  </a:ext>
                </a:extLst>
              </a:tr>
              <a:tr h="182880">
                <a:tc>
                  <a:txBody>
                    <a:bodyPr/>
                    <a:lstStyle/>
                    <a:p>
                      <a:pPr algn="ctr" fontAlgn="b"/>
                      <a:r>
                        <a:rPr lang="en-GB" sz="1100" b="1" i="0" u="sng" strike="noStrike">
                          <a:solidFill>
                            <a:srgbClr val="000000"/>
                          </a:solidFill>
                          <a:effectLst/>
                          <a:latin typeface="Calibri" panose="020F0502020204030204" pitchFamily="34" charset="0"/>
                        </a:rPr>
                        <a:t>Cot &amp; Cotbed Mattresses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423170"/>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Fibre Cot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120x60x8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822405"/>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BBLKE08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Fibre Cotbed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140x70x8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314065"/>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BBLKEP06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Premium Fibre Cot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120x60x10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743472"/>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BBLKEP08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Premium Fibre Cotbed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140x70x10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234396"/>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Fibre Spring Cot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120x60x10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8570444"/>
                  </a:ext>
                </a:extLst>
              </a:tr>
              <a:tr h="182880">
                <a:tc>
                  <a:txBody>
                    <a:bodyPr/>
                    <a:lstStyle/>
                    <a:p>
                      <a:pPr algn="ctr" fontAlgn="b"/>
                      <a:r>
                        <a:rPr lang="en-GB" sz="1100" b="0" i="0" u="none" strike="noStrike" dirty="0">
                          <a:solidFill>
                            <a:schemeClr val="tx1"/>
                          </a:solidFill>
                          <a:effectLst/>
                          <a:latin typeface="Calibri" panose="020F0502020204030204" pitchFamily="34" charset="0"/>
                        </a:rPr>
                        <a:t>BBLKE13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chemeClr val="tx1"/>
                          </a:solidFill>
                          <a:effectLst/>
                          <a:latin typeface="Calibri" panose="020F0502020204030204" pitchFamily="34" charset="0"/>
                        </a:rPr>
                        <a:t>Essentials Fibre Spring Cotbed Mattress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140x70x10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727535"/>
                  </a:ext>
                </a:extLst>
              </a:tr>
              <a:tr h="182880">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292950"/>
                  </a:ext>
                </a:extLst>
              </a:tr>
            </a:tbl>
          </a:graphicData>
        </a:graphic>
      </p:graphicFrame>
      <p:pic>
        <p:nvPicPr>
          <p:cNvPr id="19" name="Picture 18">
            <a:extLst>
              <a:ext uri="{FF2B5EF4-FFF2-40B4-BE49-F238E27FC236}">
                <a16:creationId xmlns:a16="http://schemas.microsoft.com/office/drawing/2014/main" id="{52C39A16-380F-4572-861D-B794D0CFBAAA}"/>
              </a:ext>
            </a:extLst>
          </p:cNvPr>
          <p:cNvPicPr>
            <a:picLocks noChangeAspect="1"/>
          </p:cNvPicPr>
          <p:nvPr/>
        </p:nvPicPr>
        <p:blipFill rotWithShape="1">
          <a:blip r:embed="rId3"/>
          <a:srcRect l="47122" t="66698" r="42942" b="8908"/>
          <a:stretch/>
        </p:blipFill>
        <p:spPr>
          <a:xfrm>
            <a:off x="0" y="6073559"/>
            <a:ext cx="552505" cy="759167"/>
          </a:xfrm>
          <a:prstGeom prst="rect">
            <a:avLst/>
          </a:prstGeom>
        </p:spPr>
      </p:pic>
    </p:spTree>
    <p:extLst>
      <p:ext uri="{BB962C8B-B14F-4D97-AF65-F5344CB8AC3E}">
        <p14:creationId xmlns:p14="http://schemas.microsoft.com/office/powerpoint/2010/main" val="2080420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20267</TotalTime>
  <Words>9066</Words>
  <Application>Microsoft Office PowerPoint</Application>
  <PresentationFormat>Widescreen</PresentationFormat>
  <Paragraphs>1699</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Black</vt:lpstr>
      <vt:lpstr>Calibri</vt:lpstr>
      <vt:lpstr>Calibri Light</vt:lpstr>
      <vt:lpstr>Franklin Gothic Book</vt:lpstr>
      <vt:lpstr>Franklin Gothic Demi Cond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Beckwith</dc:creator>
  <cp:lastModifiedBy>George Todeila</cp:lastModifiedBy>
  <cp:revision>299</cp:revision>
  <cp:lastPrinted>2021-10-25T16:05:18Z</cp:lastPrinted>
  <dcterms:created xsi:type="dcterms:W3CDTF">2020-11-10T16:13:06Z</dcterms:created>
  <dcterms:modified xsi:type="dcterms:W3CDTF">2022-10-15T10:46:18Z</dcterms:modified>
</cp:coreProperties>
</file>